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12" name="Textebene 1…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Christian Bauer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–Christian Bauer</a:t>
            </a:r>
          </a:p>
        </p:txBody>
      </p:sp>
      <p:sp>
        <p:nvSpPr>
          <p:cNvPr id="94" name="„Zitat hier eingeben.“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„Zitat hier eingeben.“ </a:t>
            </a:r>
          </a:p>
        </p:txBody>
      </p:sp>
      <p:sp>
        <p:nvSpPr>
          <p:cNvPr id="95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ild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eltext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22" name="Textebene 1…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Foliennummer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1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ild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eltext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40" name="Textebene 1…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9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7" name="Textebene 1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Bild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el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7" name="Textebene 1…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bene 1…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ild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Bild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Bild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Folien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Textebene 1…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emand"/>
          <p:cNvSpPr/>
          <p:nvPr/>
        </p:nvSpPr>
        <p:spPr>
          <a:xfrm>
            <a:off x="8521700" y="4101306"/>
            <a:ext cx="1270000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</a:t>
            </a:r>
          </a:p>
        </p:txBody>
      </p:sp>
      <p:sp>
        <p:nvSpPr>
          <p:cNvPr id="120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121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122" name="Conventional Generation"/>
          <p:cNvSpPr/>
          <p:nvPr/>
        </p:nvSpPr>
        <p:spPr>
          <a:xfrm>
            <a:off x="25146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123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124" name="Linie"/>
          <p:cNvSpPr/>
          <p:nvPr/>
        </p:nvSpPr>
        <p:spPr>
          <a:xfrm>
            <a:off x="7331152" y="47363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5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6" name="Linie"/>
          <p:cNvSpPr/>
          <p:nvPr/>
        </p:nvSpPr>
        <p:spPr>
          <a:xfrm flipH="1">
            <a:off x="3770780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7" name="Abgerundetes Rechteck"/>
          <p:cNvSpPr/>
          <p:nvPr/>
        </p:nvSpPr>
        <p:spPr>
          <a:xfrm>
            <a:off x="2207716" y="2193478"/>
            <a:ext cx="5563543" cy="3444231"/>
          </a:xfrm>
          <a:prstGeom prst="roundRect">
            <a:avLst>
              <a:gd name="adj" fmla="val 11939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8" name="Linie"/>
          <p:cNvSpPr/>
          <p:nvPr/>
        </p:nvSpPr>
        <p:spPr>
          <a:xfrm flipH="1">
            <a:off x="3228939" y="3062682"/>
            <a:ext cx="1051001" cy="105100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9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0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1" name="Integrated Monopoly…"/>
          <p:cNvSpPr/>
          <p:nvPr/>
        </p:nvSpPr>
        <p:spPr>
          <a:xfrm>
            <a:off x="3958896" y="1447006"/>
            <a:ext cx="1912008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without Renewables </a:t>
            </a:r>
          </a:p>
        </p:txBody>
      </p:sp>
      <p:sp>
        <p:nvSpPr>
          <p:cNvPr id="132" name="Rechteck"/>
          <p:cNvSpPr/>
          <p:nvPr/>
        </p:nvSpPr>
        <p:spPr>
          <a:xfrm>
            <a:off x="2228141" y="618283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3" name="Linie"/>
          <p:cNvSpPr/>
          <p:nvPr/>
        </p:nvSpPr>
        <p:spPr>
          <a:xfrm>
            <a:off x="2349858" y="6508591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4" name="Linie"/>
          <p:cNvSpPr/>
          <p:nvPr/>
        </p:nvSpPr>
        <p:spPr>
          <a:xfrm>
            <a:off x="2425649" y="69381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5" name="Power flow"/>
          <p:cNvSpPr/>
          <p:nvPr/>
        </p:nvSpPr>
        <p:spPr>
          <a:xfrm>
            <a:off x="3613807" y="6349841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136" name="Control flow"/>
          <p:cNvSpPr/>
          <p:nvPr/>
        </p:nvSpPr>
        <p:spPr>
          <a:xfrm>
            <a:off x="3564582" y="67794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382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383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384" name="Conventional Generation…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Conventional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85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386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7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8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89" name="Abgerundetes Rechteck"/>
          <p:cNvSpPr/>
          <p:nvPr/>
        </p:nvSpPr>
        <p:spPr>
          <a:xfrm>
            <a:off x="2207716" y="2193478"/>
            <a:ext cx="5563543" cy="4137092"/>
          </a:xfrm>
          <a:prstGeom prst="roundRect">
            <a:avLst>
              <a:gd name="adj" fmla="val 9939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0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1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2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3" name="Integrated Utility with Own…"/>
          <p:cNvSpPr/>
          <p:nvPr/>
        </p:nvSpPr>
        <p:spPr>
          <a:xfrm>
            <a:off x="2121569" y="773906"/>
            <a:ext cx="5735837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Utility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IPPs with Conventional Generation, Storage and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and Consumer Producers</a:t>
            </a:r>
          </a:p>
        </p:txBody>
      </p:sp>
      <p:sp>
        <p:nvSpPr>
          <p:cNvPr id="394" name="Renewable Generation…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95" name="Linie"/>
          <p:cNvSpPr/>
          <p:nvPr/>
        </p:nvSpPr>
        <p:spPr>
          <a:xfrm>
            <a:off x="255805" y="5940119"/>
            <a:ext cx="394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6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7" name="Linie"/>
          <p:cNvSpPr/>
          <p:nvPr/>
        </p:nvSpPr>
        <p:spPr>
          <a:xfrm>
            <a:off x="1095452" y="8097997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98" name="Power flow"/>
          <p:cNvSpPr/>
          <p:nvPr/>
        </p:nvSpPr>
        <p:spPr>
          <a:xfrm>
            <a:off x="2407307" y="7939247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399" name="Linie"/>
          <p:cNvSpPr/>
          <p:nvPr/>
        </p:nvSpPr>
        <p:spPr>
          <a:xfrm>
            <a:off x="11302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0" name="Control flow"/>
          <p:cNvSpPr/>
          <p:nvPr/>
        </p:nvSpPr>
        <p:spPr>
          <a:xfrm>
            <a:off x="239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401" name="Rechteck"/>
          <p:cNvSpPr/>
          <p:nvPr/>
        </p:nvSpPr>
        <p:spPr>
          <a:xfrm>
            <a:off x="981903" y="7751578"/>
            <a:ext cx="2698800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2" name="Renewable Generation…"/>
          <p:cNvSpPr/>
          <p:nvPr/>
        </p:nvSpPr>
        <p:spPr>
          <a:xfrm>
            <a:off x="647700" y="5348821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403" name="Linie"/>
          <p:cNvSpPr/>
          <p:nvPr/>
        </p:nvSpPr>
        <p:spPr>
          <a:xfrm>
            <a:off x="1268210" y="4736306"/>
            <a:ext cx="300199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4" name="Linie"/>
          <p:cNvSpPr/>
          <p:nvPr/>
        </p:nvSpPr>
        <p:spPr>
          <a:xfrm>
            <a:off x="251986" y="2778125"/>
            <a:ext cx="4052172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5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6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407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8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09" name="Linie"/>
          <p:cNvSpPr/>
          <p:nvPr/>
        </p:nvSpPr>
        <p:spPr>
          <a:xfrm flipV="1">
            <a:off x="253999" y="2764824"/>
            <a:ext cx="2" cy="4050914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0" name="Central Storage…"/>
          <p:cNvSpPr/>
          <p:nvPr/>
        </p:nvSpPr>
        <p:spPr>
          <a:xfrm>
            <a:off x="4279900" y="6449933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Central Storage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(IPP)</a:t>
            </a:r>
          </a:p>
        </p:txBody>
      </p:sp>
      <p:sp>
        <p:nvSpPr>
          <p:cNvPr id="411" name="Linie"/>
          <p:cNvSpPr/>
          <p:nvPr/>
        </p:nvSpPr>
        <p:spPr>
          <a:xfrm flipV="1">
            <a:off x="4914900" y="5388391"/>
            <a:ext cx="0" cy="1044458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2" name="Linie"/>
          <p:cNvSpPr/>
          <p:nvPr/>
        </p:nvSpPr>
        <p:spPr>
          <a:xfrm>
            <a:off x="279870" y="6792477"/>
            <a:ext cx="3996405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3" name="Conventional Generation…"/>
          <p:cNvSpPr/>
          <p:nvPr/>
        </p:nvSpPr>
        <p:spPr>
          <a:xfrm>
            <a:off x="671878" y="2962195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Conventional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414" name="Linie"/>
          <p:cNvSpPr/>
          <p:nvPr/>
        </p:nvSpPr>
        <p:spPr>
          <a:xfrm>
            <a:off x="255805" y="3616019"/>
            <a:ext cx="394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5" name="Linie"/>
          <p:cNvSpPr/>
          <p:nvPr/>
        </p:nvSpPr>
        <p:spPr>
          <a:xfrm flipV="1">
            <a:off x="1282700" y="4717707"/>
            <a:ext cx="0" cy="627305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16" name="Linie"/>
          <p:cNvSpPr/>
          <p:nvPr/>
        </p:nvSpPr>
        <p:spPr>
          <a:xfrm flipH="1">
            <a:off x="1282700" y="4242530"/>
            <a:ext cx="1" cy="518282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419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420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421" name="Conventional Generation (IPPs)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 (IPPs)</a:t>
            </a:r>
          </a:p>
        </p:txBody>
      </p:sp>
      <p:sp>
        <p:nvSpPr>
          <p:cNvPr id="422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423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4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5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6" name="Abgerundetes Rechteck"/>
          <p:cNvSpPr/>
          <p:nvPr/>
        </p:nvSpPr>
        <p:spPr>
          <a:xfrm>
            <a:off x="4014092" y="2193478"/>
            <a:ext cx="3757167" cy="5243187"/>
          </a:xfrm>
          <a:prstGeom prst="roundRect">
            <a:avLst>
              <a:gd name="adj" fmla="val 10945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7" name="Linie"/>
          <p:cNvSpPr/>
          <p:nvPr/>
        </p:nvSpPr>
        <p:spPr>
          <a:xfrm>
            <a:off x="1691078" y="3777017"/>
            <a:ext cx="857312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8" name="Linie"/>
          <p:cNvSpPr/>
          <p:nvPr/>
        </p:nvSpPr>
        <p:spPr>
          <a:xfrm>
            <a:off x="6751751" y="3076053"/>
            <a:ext cx="1" cy="96520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29" name="Linie"/>
          <p:cNvSpPr/>
          <p:nvPr/>
        </p:nvSpPr>
        <p:spPr>
          <a:xfrm>
            <a:off x="4914900" y="36615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0" name="Unbundled Generation…"/>
          <p:cNvSpPr/>
          <p:nvPr/>
        </p:nvSpPr>
        <p:spPr>
          <a:xfrm>
            <a:off x="3454672" y="715536"/>
            <a:ext cx="4876008" cy="118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Unbundled Generation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with IPPs and Consumer Producers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Transmission, Distribution, Central Storage and Control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as Remaining Monopoly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(Wholesale Competition)</a:t>
            </a:r>
          </a:p>
        </p:txBody>
      </p:sp>
      <p:sp>
        <p:nvSpPr>
          <p:cNvPr id="431" name="Renewable Generation…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432" name="Linie"/>
          <p:cNvSpPr/>
          <p:nvPr/>
        </p:nvSpPr>
        <p:spPr>
          <a:xfrm>
            <a:off x="1691078" y="5647531"/>
            <a:ext cx="857312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3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4" name="Linie"/>
          <p:cNvSpPr/>
          <p:nvPr/>
        </p:nvSpPr>
        <p:spPr>
          <a:xfrm>
            <a:off x="927458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5" name="Power flow"/>
          <p:cNvSpPr/>
          <p:nvPr/>
        </p:nvSpPr>
        <p:spPr>
          <a:xfrm>
            <a:off x="2378650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436" name="Linie"/>
          <p:cNvSpPr/>
          <p:nvPr/>
        </p:nvSpPr>
        <p:spPr>
          <a:xfrm>
            <a:off x="10032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7" name="Control flow"/>
          <p:cNvSpPr/>
          <p:nvPr/>
        </p:nvSpPr>
        <p:spPr>
          <a:xfrm>
            <a:off x="2280200" y="8269406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438" name="Rechteck"/>
          <p:cNvSpPr/>
          <p:nvPr/>
        </p:nvSpPr>
        <p:spPr>
          <a:xfrm>
            <a:off x="826397" y="7771606"/>
            <a:ext cx="2711600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39" name="Linie"/>
          <p:cNvSpPr/>
          <p:nvPr/>
        </p:nvSpPr>
        <p:spPr>
          <a:xfrm>
            <a:off x="1681914" y="3059906"/>
            <a:ext cx="262224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0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1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442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3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4" name="Central Storage"/>
          <p:cNvSpPr/>
          <p:nvPr/>
        </p:nvSpPr>
        <p:spPr>
          <a:xfrm>
            <a:off x="4279900" y="592375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Central Storage</a:t>
            </a:r>
          </a:p>
        </p:txBody>
      </p:sp>
      <p:sp>
        <p:nvSpPr>
          <p:cNvPr id="445" name="Linie"/>
          <p:cNvSpPr/>
          <p:nvPr/>
        </p:nvSpPr>
        <p:spPr>
          <a:xfrm flipV="1">
            <a:off x="4914900" y="5388391"/>
            <a:ext cx="1" cy="51828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6" name="Linie"/>
          <p:cNvSpPr/>
          <p:nvPr/>
        </p:nvSpPr>
        <p:spPr>
          <a:xfrm>
            <a:off x="1658536" y="6571456"/>
            <a:ext cx="2617739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7" name="Linie"/>
          <p:cNvSpPr/>
          <p:nvPr/>
        </p:nvSpPr>
        <p:spPr>
          <a:xfrm flipV="1">
            <a:off x="1673175" y="3043044"/>
            <a:ext cx="1" cy="3544055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48" name="Abgerundetes Rechteck"/>
          <p:cNvSpPr/>
          <p:nvPr/>
        </p:nvSpPr>
        <p:spPr>
          <a:xfrm>
            <a:off x="5718168" y="7793156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49" name="Private…"/>
          <p:cNvSpPr/>
          <p:nvPr/>
        </p:nvSpPr>
        <p:spPr>
          <a:xfrm>
            <a:off x="5856292" y="8161456"/>
            <a:ext cx="993752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Private 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Enterprise</a:t>
            </a:r>
          </a:p>
        </p:txBody>
      </p:sp>
      <p:sp>
        <p:nvSpPr>
          <p:cNvPr id="450" name="Abgerundetes Rechteck"/>
          <p:cNvSpPr/>
          <p:nvPr/>
        </p:nvSpPr>
        <p:spPr>
          <a:xfrm>
            <a:off x="3933451" y="7793156"/>
            <a:ext cx="1270001" cy="1270001"/>
          </a:xfrm>
          <a:prstGeom prst="roundRect">
            <a:avLst>
              <a:gd name="adj" fmla="val 14711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51" name="Abgerundetes Rechteck"/>
          <p:cNvSpPr/>
          <p:nvPr/>
        </p:nvSpPr>
        <p:spPr>
          <a:xfrm>
            <a:off x="3768319" y="7722694"/>
            <a:ext cx="1600265" cy="1410925"/>
          </a:xfrm>
          <a:prstGeom prst="roundRect">
            <a:avLst>
              <a:gd name="adj" fmla="val 2334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52" name="Monopoly"/>
          <p:cNvSpPr/>
          <p:nvPr/>
        </p:nvSpPr>
        <p:spPr>
          <a:xfrm>
            <a:off x="4091587" y="8269406"/>
            <a:ext cx="95372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Monopoly</a:t>
            </a:r>
          </a:p>
        </p:txBody>
      </p:sp>
      <p:sp>
        <p:nvSpPr>
          <p:cNvPr id="453" name="Rechteck"/>
          <p:cNvSpPr/>
          <p:nvPr/>
        </p:nvSpPr>
        <p:spPr>
          <a:xfrm>
            <a:off x="553168" y="7555094"/>
            <a:ext cx="6901607" cy="1746124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456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457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458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459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460" name="Linie"/>
          <p:cNvSpPr/>
          <p:nvPr/>
        </p:nvSpPr>
        <p:spPr>
          <a:xfrm>
            <a:off x="7499603" y="4726534"/>
            <a:ext cx="1038049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1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2" name="Abgerundetes Rechteck"/>
          <p:cNvSpPr/>
          <p:nvPr/>
        </p:nvSpPr>
        <p:spPr>
          <a:xfrm>
            <a:off x="4114768" y="2329044"/>
            <a:ext cx="1600264" cy="1410925"/>
          </a:xfrm>
          <a:prstGeom prst="roundRect">
            <a:avLst>
              <a:gd name="adj" fmla="val 2334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3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4" name="Linie"/>
          <p:cNvSpPr/>
          <p:nvPr/>
        </p:nvSpPr>
        <p:spPr>
          <a:xfrm>
            <a:off x="5560512" y="3062682"/>
            <a:ext cx="1196506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5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6" name="Full Unbundling…"/>
          <p:cNvSpPr/>
          <p:nvPr/>
        </p:nvSpPr>
        <p:spPr>
          <a:xfrm>
            <a:off x="3188270" y="907256"/>
            <a:ext cx="3453260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Full Unbundling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with IPPs and Consumer Producers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Transmission, Distribution and Control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as Separate Monopolies</a:t>
            </a:r>
          </a:p>
        </p:txBody>
      </p:sp>
      <p:sp>
        <p:nvSpPr>
          <p:cNvPr id="467" name="Linie"/>
          <p:cNvSpPr/>
          <p:nvPr/>
        </p:nvSpPr>
        <p:spPr>
          <a:xfrm>
            <a:off x="824287" y="6594664"/>
            <a:ext cx="3453260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8" name="Linie"/>
          <p:cNvSpPr/>
          <p:nvPr/>
        </p:nvSpPr>
        <p:spPr>
          <a:xfrm>
            <a:off x="3780346" y="3884345"/>
            <a:ext cx="369434" cy="517343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69" name="Linie"/>
          <p:cNvSpPr/>
          <p:nvPr/>
        </p:nvSpPr>
        <p:spPr>
          <a:xfrm>
            <a:off x="1031952" y="82542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0" name="Power flow"/>
          <p:cNvSpPr/>
          <p:nvPr/>
        </p:nvSpPr>
        <p:spPr>
          <a:xfrm>
            <a:off x="2329425" y="80954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471" name="Linie"/>
          <p:cNvSpPr/>
          <p:nvPr/>
        </p:nvSpPr>
        <p:spPr>
          <a:xfrm>
            <a:off x="1107743" y="87288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2" name="Control flow"/>
          <p:cNvSpPr/>
          <p:nvPr/>
        </p:nvSpPr>
        <p:spPr>
          <a:xfrm>
            <a:off x="2280200" y="85701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473" name="Rechteck"/>
          <p:cNvSpPr/>
          <p:nvPr/>
        </p:nvSpPr>
        <p:spPr>
          <a:xfrm>
            <a:off x="754941" y="7555094"/>
            <a:ext cx="6901608" cy="1746124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4" name="Renewable Generation"/>
          <p:cNvSpPr/>
          <p:nvPr/>
        </p:nvSpPr>
        <p:spPr>
          <a:xfrm>
            <a:off x="1174276" y="4101306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475" name="Linie"/>
          <p:cNvSpPr/>
          <p:nvPr/>
        </p:nvSpPr>
        <p:spPr>
          <a:xfrm>
            <a:off x="2414792" y="4736306"/>
            <a:ext cx="162566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6" name="Linie"/>
          <p:cNvSpPr/>
          <p:nvPr/>
        </p:nvSpPr>
        <p:spPr>
          <a:xfrm flipH="1">
            <a:off x="1809276" y="3062438"/>
            <a:ext cx="1" cy="104294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7" name="Linie"/>
          <p:cNvSpPr/>
          <p:nvPr/>
        </p:nvSpPr>
        <p:spPr>
          <a:xfrm>
            <a:off x="797676" y="3047206"/>
            <a:ext cx="3506482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8" name="Linie"/>
          <p:cNvSpPr/>
          <p:nvPr/>
        </p:nvSpPr>
        <p:spPr>
          <a:xfrm flipH="1">
            <a:off x="7518843" y="3428640"/>
            <a:ext cx="996358" cy="996358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79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480" name="Linie"/>
          <p:cNvSpPr/>
          <p:nvPr/>
        </p:nvSpPr>
        <p:spPr>
          <a:xfrm flipV="1">
            <a:off x="7536805" y="3079638"/>
            <a:ext cx="986095" cy="986095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1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2" name="Abgerundetes Rechteck"/>
          <p:cNvSpPr/>
          <p:nvPr/>
        </p:nvSpPr>
        <p:spPr>
          <a:xfrm>
            <a:off x="4114768" y="4030844"/>
            <a:ext cx="1600264" cy="1410924"/>
          </a:xfrm>
          <a:prstGeom prst="roundRect">
            <a:avLst>
              <a:gd name="adj" fmla="val 2334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3" name="Abgerundetes Rechteck"/>
          <p:cNvSpPr/>
          <p:nvPr/>
        </p:nvSpPr>
        <p:spPr>
          <a:xfrm>
            <a:off x="5880068" y="4021072"/>
            <a:ext cx="1600264" cy="1410925"/>
          </a:xfrm>
          <a:prstGeom prst="roundRect">
            <a:avLst>
              <a:gd name="adj" fmla="val 2334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4" name="Abgerundetes Rechteck"/>
          <p:cNvSpPr/>
          <p:nvPr/>
        </p:nvSpPr>
        <p:spPr>
          <a:xfrm>
            <a:off x="3933451" y="7793156"/>
            <a:ext cx="1270001" cy="1270001"/>
          </a:xfrm>
          <a:prstGeom prst="roundRect">
            <a:avLst>
              <a:gd name="adj" fmla="val 14711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85" name="Abgerundetes Rechteck"/>
          <p:cNvSpPr/>
          <p:nvPr/>
        </p:nvSpPr>
        <p:spPr>
          <a:xfrm>
            <a:off x="3768319" y="7722694"/>
            <a:ext cx="1600265" cy="1410925"/>
          </a:xfrm>
          <a:prstGeom prst="roundRect">
            <a:avLst>
              <a:gd name="adj" fmla="val 2334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86" name="Monopoly"/>
          <p:cNvSpPr/>
          <p:nvPr/>
        </p:nvSpPr>
        <p:spPr>
          <a:xfrm>
            <a:off x="4091587" y="8269406"/>
            <a:ext cx="95372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Monopoly</a:t>
            </a:r>
          </a:p>
        </p:txBody>
      </p:sp>
      <p:sp>
        <p:nvSpPr>
          <p:cNvPr id="487" name="Abgerundetes Rechteck"/>
          <p:cNvSpPr/>
          <p:nvPr/>
        </p:nvSpPr>
        <p:spPr>
          <a:xfrm>
            <a:off x="5718168" y="7793156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88" name="Private…"/>
          <p:cNvSpPr/>
          <p:nvPr/>
        </p:nvSpPr>
        <p:spPr>
          <a:xfrm>
            <a:off x="5856292" y="8161456"/>
            <a:ext cx="993752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Private 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Enterprise</a:t>
            </a:r>
          </a:p>
        </p:txBody>
      </p:sp>
      <p:sp>
        <p:nvSpPr>
          <p:cNvPr id="489" name="Central Storage…"/>
          <p:cNvSpPr/>
          <p:nvPr/>
        </p:nvSpPr>
        <p:spPr>
          <a:xfrm>
            <a:off x="4279900" y="5959663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Central Storage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490" name="Linie"/>
          <p:cNvSpPr/>
          <p:nvPr/>
        </p:nvSpPr>
        <p:spPr>
          <a:xfrm flipV="1">
            <a:off x="4914900" y="5449369"/>
            <a:ext cx="0" cy="457303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91" name="Linie"/>
          <p:cNvSpPr/>
          <p:nvPr/>
        </p:nvSpPr>
        <p:spPr>
          <a:xfrm flipV="1">
            <a:off x="809575" y="3053972"/>
            <a:ext cx="1" cy="3544056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94" name="Linie"/>
          <p:cNvSpPr/>
          <p:nvPr/>
        </p:nvSpPr>
        <p:spPr>
          <a:xfrm flipV="1">
            <a:off x="1020623" y="737374"/>
            <a:ext cx="1" cy="793350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495" name="Rechteck"/>
          <p:cNvSpPr/>
          <p:nvPr/>
        </p:nvSpPr>
        <p:spPr>
          <a:xfrm>
            <a:off x="10287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96" name="Rechteck"/>
          <p:cNvSpPr/>
          <p:nvPr/>
        </p:nvSpPr>
        <p:spPr>
          <a:xfrm>
            <a:off x="21590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97" name="Rechteck"/>
          <p:cNvSpPr/>
          <p:nvPr/>
        </p:nvSpPr>
        <p:spPr>
          <a:xfrm>
            <a:off x="32972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98" name="Rechteck"/>
          <p:cNvSpPr/>
          <p:nvPr/>
        </p:nvSpPr>
        <p:spPr>
          <a:xfrm>
            <a:off x="37925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499" name="Rechteck"/>
          <p:cNvSpPr/>
          <p:nvPr/>
        </p:nvSpPr>
        <p:spPr>
          <a:xfrm>
            <a:off x="42878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0" name="Rechteck"/>
          <p:cNvSpPr/>
          <p:nvPr/>
        </p:nvSpPr>
        <p:spPr>
          <a:xfrm>
            <a:off x="47831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1" name="Rechteck"/>
          <p:cNvSpPr/>
          <p:nvPr/>
        </p:nvSpPr>
        <p:spPr>
          <a:xfrm>
            <a:off x="52737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2" name="Rechteck"/>
          <p:cNvSpPr/>
          <p:nvPr/>
        </p:nvSpPr>
        <p:spPr>
          <a:xfrm>
            <a:off x="60357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3" name="Rechteck"/>
          <p:cNvSpPr/>
          <p:nvPr/>
        </p:nvSpPr>
        <p:spPr>
          <a:xfrm>
            <a:off x="68024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4" name="Rechteck"/>
          <p:cNvSpPr/>
          <p:nvPr/>
        </p:nvSpPr>
        <p:spPr>
          <a:xfrm>
            <a:off x="7564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5" name="Rechteck"/>
          <p:cNvSpPr/>
          <p:nvPr/>
        </p:nvSpPr>
        <p:spPr>
          <a:xfrm>
            <a:off x="8326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6" name="Rechteck"/>
          <p:cNvSpPr/>
          <p:nvPr/>
        </p:nvSpPr>
        <p:spPr>
          <a:xfrm>
            <a:off x="90883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7" name="Rechteck"/>
          <p:cNvSpPr/>
          <p:nvPr/>
        </p:nvSpPr>
        <p:spPr>
          <a:xfrm>
            <a:off x="95836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08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509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510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11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12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13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14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15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516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517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518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519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520" name="Merit order of Barbados’ power supply in 2016"/>
          <p:cNvSpPr/>
          <p:nvPr/>
        </p:nvSpPr>
        <p:spPr>
          <a:xfrm>
            <a:off x="4615228" y="596899"/>
            <a:ext cx="513211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of Barbados’ power supply in 2016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23" name="Linie"/>
          <p:cNvSpPr/>
          <p:nvPr/>
        </p:nvSpPr>
        <p:spPr>
          <a:xfrm flipV="1">
            <a:off x="1020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24" name="Rechteck"/>
          <p:cNvSpPr/>
          <p:nvPr/>
        </p:nvSpPr>
        <p:spPr>
          <a:xfrm>
            <a:off x="10287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25" name="Rechteck"/>
          <p:cNvSpPr/>
          <p:nvPr/>
        </p:nvSpPr>
        <p:spPr>
          <a:xfrm>
            <a:off x="21590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26" name="Rechteck"/>
          <p:cNvSpPr/>
          <p:nvPr/>
        </p:nvSpPr>
        <p:spPr>
          <a:xfrm>
            <a:off x="32972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27" name="Rechteck"/>
          <p:cNvSpPr/>
          <p:nvPr/>
        </p:nvSpPr>
        <p:spPr>
          <a:xfrm>
            <a:off x="37925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28" name="Rechteck"/>
          <p:cNvSpPr/>
          <p:nvPr/>
        </p:nvSpPr>
        <p:spPr>
          <a:xfrm>
            <a:off x="42878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29" name="Rechteck"/>
          <p:cNvSpPr/>
          <p:nvPr/>
        </p:nvSpPr>
        <p:spPr>
          <a:xfrm>
            <a:off x="47831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0" name="Rechteck"/>
          <p:cNvSpPr/>
          <p:nvPr/>
        </p:nvSpPr>
        <p:spPr>
          <a:xfrm>
            <a:off x="52737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1" name="Rechteck"/>
          <p:cNvSpPr/>
          <p:nvPr/>
        </p:nvSpPr>
        <p:spPr>
          <a:xfrm>
            <a:off x="60357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2" name="Rechteck"/>
          <p:cNvSpPr/>
          <p:nvPr/>
        </p:nvSpPr>
        <p:spPr>
          <a:xfrm>
            <a:off x="68024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3" name="Rechteck"/>
          <p:cNvSpPr/>
          <p:nvPr/>
        </p:nvSpPr>
        <p:spPr>
          <a:xfrm>
            <a:off x="7564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4" name="Rechteck"/>
          <p:cNvSpPr/>
          <p:nvPr/>
        </p:nvSpPr>
        <p:spPr>
          <a:xfrm>
            <a:off x="8326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5" name="Rechteck"/>
          <p:cNvSpPr/>
          <p:nvPr/>
        </p:nvSpPr>
        <p:spPr>
          <a:xfrm>
            <a:off x="90883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6" name="Rechteck"/>
          <p:cNvSpPr/>
          <p:nvPr/>
        </p:nvSpPr>
        <p:spPr>
          <a:xfrm>
            <a:off x="95836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37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538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539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40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41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42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43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44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545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546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547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548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549" name="Linie"/>
          <p:cNvSpPr/>
          <p:nvPr/>
        </p:nvSpPr>
        <p:spPr>
          <a:xfrm flipV="1">
            <a:off x="4450457" y="5790435"/>
            <a:ext cx="1" cy="340141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0" name="Linie"/>
          <p:cNvSpPr/>
          <p:nvPr/>
        </p:nvSpPr>
        <p:spPr>
          <a:xfrm>
            <a:off x="990857" y="58102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1" name="Linie"/>
          <p:cNvSpPr/>
          <p:nvPr/>
        </p:nvSpPr>
        <p:spPr>
          <a:xfrm flipV="1">
            <a:off x="6736457" y="35917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2" name="Linie"/>
          <p:cNvSpPr/>
          <p:nvPr/>
        </p:nvSpPr>
        <p:spPr>
          <a:xfrm>
            <a:off x="981758" y="36004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3" name="Minimum load at night"/>
          <p:cNvSpPr/>
          <p:nvPr/>
        </p:nvSpPr>
        <p:spPr>
          <a:xfrm>
            <a:off x="15700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554" name="Maximum load of the year"/>
          <p:cNvSpPr/>
          <p:nvPr/>
        </p:nvSpPr>
        <p:spPr>
          <a:xfrm>
            <a:off x="35319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555" name="Linie"/>
          <p:cNvSpPr/>
          <p:nvPr/>
        </p:nvSpPr>
        <p:spPr>
          <a:xfrm>
            <a:off x="40011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6" name="Linie"/>
          <p:cNvSpPr/>
          <p:nvPr/>
        </p:nvSpPr>
        <p:spPr>
          <a:xfrm>
            <a:off x="6320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7" name="Linie"/>
          <p:cNvSpPr/>
          <p:nvPr/>
        </p:nvSpPr>
        <p:spPr>
          <a:xfrm flipH="1">
            <a:off x="11334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8" name="Linie"/>
          <p:cNvSpPr/>
          <p:nvPr/>
        </p:nvSpPr>
        <p:spPr>
          <a:xfrm flipH="1">
            <a:off x="11372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59" name="Linie"/>
          <p:cNvSpPr/>
          <p:nvPr/>
        </p:nvSpPr>
        <p:spPr>
          <a:xfrm flipV="1">
            <a:off x="100850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60" name="Reserve capacity"/>
          <p:cNvSpPr/>
          <p:nvPr/>
        </p:nvSpPr>
        <p:spPr>
          <a:xfrm>
            <a:off x="74944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561" name="Linie"/>
          <p:cNvSpPr/>
          <p:nvPr/>
        </p:nvSpPr>
        <p:spPr>
          <a:xfrm>
            <a:off x="9507959" y="9326339"/>
            <a:ext cx="520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62" name="Linie"/>
          <p:cNvSpPr/>
          <p:nvPr/>
        </p:nvSpPr>
        <p:spPr>
          <a:xfrm flipH="1">
            <a:off x="6808539" y="9326339"/>
            <a:ext cx="62649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63" name="Merit order  and system load of Barbados’ power supply in 2016"/>
          <p:cNvSpPr/>
          <p:nvPr/>
        </p:nvSpPr>
        <p:spPr>
          <a:xfrm>
            <a:off x="3656068" y="596899"/>
            <a:ext cx="705043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 and system load of Barbados’ power supply in 2016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66" name="Linie"/>
          <p:cNvSpPr/>
          <p:nvPr/>
        </p:nvSpPr>
        <p:spPr>
          <a:xfrm flipV="1">
            <a:off x="1020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67" name="Rechteck"/>
          <p:cNvSpPr/>
          <p:nvPr/>
        </p:nvSpPr>
        <p:spPr>
          <a:xfrm>
            <a:off x="10414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68" name="Rechteck"/>
          <p:cNvSpPr/>
          <p:nvPr/>
        </p:nvSpPr>
        <p:spPr>
          <a:xfrm>
            <a:off x="21796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69" name="Rechteck"/>
          <p:cNvSpPr/>
          <p:nvPr/>
        </p:nvSpPr>
        <p:spPr>
          <a:xfrm>
            <a:off x="26749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0" name="Rechteck"/>
          <p:cNvSpPr/>
          <p:nvPr/>
        </p:nvSpPr>
        <p:spPr>
          <a:xfrm>
            <a:off x="31702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1" name="Rechteck"/>
          <p:cNvSpPr/>
          <p:nvPr/>
        </p:nvSpPr>
        <p:spPr>
          <a:xfrm>
            <a:off x="36655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2" name="Rechteck"/>
          <p:cNvSpPr/>
          <p:nvPr/>
        </p:nvSpPr>
        <p:spPr>
          <a:xfrm>
            <a:off x="52864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3" name="Rechteck"/>
          <p:cNvSpPr/>
          <p:nvPr/>
        </p:nvSpPr>
        <p:spPr>
          <a:xfrm>
            <a:off x="60357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4" name="Rechteck"/>
          <p:cNvSpPr/>
          <p:nvPr/>
        </p:nvSpPr>
        <p:spPr>
          <a:xfrm>
            <a:off x="68024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5" name="Rechteck"/>
          <p:cNvSpPr/>
          <p:nvPr/>
        </p:nvSpPr>
        <p:spPr>
          <a:xfrm>
            <a:off x="7564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6" name="Rechteck"/>
          <p:cNvSpPr/>
          <p:nvPr/>
        </p:nvSpPr>
        <p:spPr>
          <a:xfrm>
            <a:off x="8326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7" name="Rechteck"/>
          <p:cNvSpPr/>
          <p:nvPr/>
        </p:nvSpPr>
        <p:spPr>
          <a:xfrm>
            <a:off x="90883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8" name="Rechteck"/>
          <p:cNvSpPr/>
          <p:nvPr/>
        </p:nvSpPr>
        <p:spPr>
          <a:xfrm>
            <a:off x="95836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579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580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581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82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83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84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85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86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587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588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589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590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591" name="Linie"/>
          <p:cNvSpPr/>
          <p:nvPr/>
        </p:nvSpPr>
        <p:spPr>
          <a:xfrm flipV="1">
            <a:off x="6736457" y="35917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92" name="Linie"/>
          <p:cNvSpPr/>
          <p:nvPr/>
        </p:nvSpPr>
        <p:spPr>
          <a:xfrm>
            <a:off x="981758" y="36004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93" name="Minimum load at night"/>
          <p:cNvSpPr/>
          <p:nvPr/>
        </p:nvSpPr>
        <p:spPr>
          <a:xfrm>
            <a:off x="15700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594" name="Maximum load of the year"/>
          <p:cNvSpPr/>
          <p:nvPr/>
        </p:nvSpPr>
        <p:spPr>
          <a:xfrm>
            <a:off x="35319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595" name="Linie"/>
          <p:cNvSpPr/>
          <p:nvPr/>
        </p:nvSpPr>
        <p:spPr>
          <a:xfrm>
            <a:off x="40011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96" name="Linie"/>
          <p:cNvSpPr/>
          <p:nvPr/>
        </p:nvSpPr>
        <p:spPr>
          <a:xfrm>
            <a:off x="6320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97" name="Linie"/>
          <p:cNvSpPr/>
          <p:nvPr/>
        </p:nvSpPr>
        <p:spPr>
          <a:xfrm flipH="1">
            <a:off x="11334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98" name="Linie"/>
          <p:cNvSpPr/>
          <p:nvPr/>
        </p:nvSpPr>
        <p:spPr>
          <a:xfrm flipH="1">
            <a:off x="11372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599" name="Linie"/>
          <p:cNvSpPr/>
          <p:nvPr/>
        </p:nvSpPr>
        <p:spPr>
          <a:xfrm flipV="1">
            <a:off x="100723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00" name="Reserve capacity"/>
          <p:cNvSpPr/>
          <p:nvPr/>
        </p:nvSpPr>
        <p:spPr>
          <a:xfrm>
            <a:off x="74944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601" name="Linie"/>
          <p:cNvSpPr/>
          <p:nvPr/>
        </p:nvSpPr>
        <p:spPr>
          <a:xfrm>
            <a:off x="9507959" y="9326339"/>
            <a:ext cx="520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02" name="Linie"/>
          <p:cNvSpPr/>
          <p:nvPr/>
        </p:nvSpPr>
        <p:spPr>
          <a:xfrm flipH="1">
            <a:off x="6808539" y="9326339"/>
            <a:ext cx="62649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03" name="Merit order  and system load of Barbados’ power supply in 2016…"/>
          <p:cNvSpPr/>
          <p:nvPr/>
        </p:nvSpPr>
        <p:spPr>
          <a:xfrm>
            <a:off x="3592555" y="457200"/>
            <a:ext cx="7177461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Merit order  and system load of Barbados’ power supply in 2016 </a:t>
            </a:r>
          </a:p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conversion of 30 MW diesel with best heat rate to gas diesel</a:t>
            </a:r>
          </a:p>
        </p:txBody>
      </p:sp>
      <p:sp>
        <p:nvSpPr>
          <p:cNvPr id="604" name="Rechteck"/>
          <p:cNvSpPr/>
          <p:nvPr/>
        </p:nvSpPr>
        <p:spPr>
          <a:xfrm>
            <a:off x="4152900" y="5525939"/>
            <a:ext cx="1126034" cy="3129111"/>
          </a:xfrm>
          <a:prstGeom prst="rect">
            <a:avLst/>
          </a:prstGeom>
          <a:solidFill>
            <a:schemeClr val="accent1">
              <a:satOff val="-3355"/>
              <a:lumOff val="26614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05" name="Linie"/>
          <p:cNvSpPr/>
          <p:nvPr/>
        </p:nvSpPr>
        <p:spPr>
          <a:xfrm flipV="1">
            <a:off x="4450457" y="5517286"/>
            <a:ext cx="1" cy="3649167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06" name="Linie"/>
          <p:cNvSpPr/>
          <p:nvPr/>
        </p:nvSpPr>
        <p:spPr>
          <a:xfrm>
            <a:off x="990857" y="55308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07" name="Linie"/>
          <p:cNvSpPr/>
          <p:nvPr/>
        </p:nvSpPr>
        <p:spPr>
          <a:xfrm>
            <a:off x="1003557" y="58102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08" name="Cost increase"/>
          <p:cNvSpPr/>
          <p:nvPr/>
        </p:nvSpPr>
        <p:spPr>
          <a:xfrm>
            <a:off x="1092576" y="5487119"/>
            <a:ext cx="128041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Cost increase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11" name="Linie"/>
          <p:cNvSpPr/>
          <p:nvPr/>
        </p:nvSpPr>
        <p:spPr>
          <a:xfrm flipV="1">
            <a:off x="1020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12" name="Rechteck"/>
          <p:cNvSpPr/>
          <p:nvPr/>
        </p:nvSpPr>
        <p:spPr>
          <a:xfrm>
            <a:off x="10287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3" name="Rechteck"/>
          <p:cNvSpPr/>
          <p:nvPr/>
        </p:nvSpPr>
        <p:spPr>
          <a:xfrm>
            <a:off x="21590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4" name="Rechteck"/>
          <p:cNvSpPr/>
          <p:nvPr/>
        </p:nvSpPr>
        <p:spPr>
          <a:xfrm>
            <a:off x="32972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5" name="Rechteck"/>
          <p:cNvSpPr/>
          <p:nvPr/>
        </p:nvSpPr>
        <p:spPr>
          <a:xfrm>
            <a:off x="37925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6" name="Rechteck"/>
          <p:cNvSpPr/>
          <p:nvPr/>
        </p:nvSpPr>
        <p:spPr>
          <a:xfrm>
            <a:off x="42878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7" name="Rechteck"/>
          <p:cNvSpPr/>
          <p:nvPr/>
        </p:nvSpPr>
        <p:spPr>
          <a:xfrm>
            <a:off x="47831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8" name="Rechteck"/>
          <p:cNvSpPr/>
          <p:nvPr/>
        </p:nvSpPr>
        <p:spPr>
          <a:xfrm>
            <a:off x="63913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19" name="Rechteck"/>
          <p:cNvSpPr/>
          <p:nvPr/>
        </p:nvSpPr>
        <p:spPr>
          <a:xfrm>
            <a:off x="71406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20" name="Rechteck"/>
          <p:cNvSpPr/>
          <p:nvPr/>
        </p:nvSpPr>
        <p:spPr>
          <a:xfrm>
            <a:off x="78946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21" name="Rechteck"/>
          <p:cNvSpPr/>
          <p:nvPr/>
        </p:nvSpPr>
        <p:spPr>
          <a:xfrm>
            <a:off x="86566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22" name="Rechteck"/>
          <p:cNvSpPr/>
          <p:nvPr/>
        </p:nvSpPr>
        <p:spPr>
          <a:xfrm>
            <a:off x="94186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23" name="Rechteck"/>
          <p:cNvSpPr/>
          <p:nvPr/>
        </p:nvSpPr>
        <p:spPr>
          <a:xfrm>
            <a:off x="101805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24" name="Rechteck"/>
          <p:cNvSpPr/>
          <p:nvPr/>
        </p:nvSpPr>
        <p:spPr>
          <a:xfrm>
            <a:off x="106758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25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626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627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28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29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30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31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32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633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634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635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636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637" name="Linie"/>
          <p:cNvSpPr/>
          <p:nvPr/>
        </p:nvSpPr>
        <p:spPr>
          <a:xfrm flipV="1">
            <a:off x="4450457" y="5803135"/>
            <a:ext cx="1" cy="340141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38" name="Linie"/>
          <p:cNvSpPr/>
          <p:nvPr/>
        </p:nvSpPr>
        <p:spPr>
          <a:xfrm>
            <a:off x="990857" y="58102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39" name="Linie"/>
          <p:cNvSpPr/>
          <p:nvPr/>
        </p:nvSpPr>
        <p:spPr>
          <a:xfrm flipV="1">
            <a:off x="6736457" y="35917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0" name="Linie"/>
          <p:cNvSpPr/>
          <p:nvPr/>
        </p:nvSpPr>
        <p:spPr>
          <a:xfrm>
            <a:off x="981758" y="36004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1" name="Minimum load at night"/>
          <p:cNvSpPr/>
          <p:nvPr/>
        </p:nvSpPr>
        <p:spPr>
          <a:xfrm>
            <a:off x="15700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642" name="Maximum load of the year"/>
          <p:cNvSpPr/>
          <p:nvPr/>
        </p:nvSpPr>
        <p:spPr>
          <a:xfrm>
            <a:off x="35319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643" name="Linie"/>
          <p:cNvSpPr/>
          <p:nvPr/>
        </p:nvSpPr>
        <p:spPr>
          <a:xfrm>
            <a:off x="40011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4" name="Linie"/>
          <p:cNvSpPr/>
          <p:nvPr/>
        </p:nvSpPr>
        <p:spPr>
          <a:xfrm>
            <a:off x="6320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5" name="Linie"/>
          <p:cNvSpPr/>
          <p:nvPr/>
        </p:nvSpPr>
        <p:spPr>
          <a:xfrm flipH="1">
            <a:off x="11334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6" name="Linie"/>
          <p:cNvSpPr/>
          <p:nvPr/>
        </p:nvSpPr>
        <p:spPr>
          <a:xfrm flipH="1">
            <a:off x="11372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7" name="Linie"/>
          <p:cNvSpPr/>
          <p:nvPr/>
        </p:nvSpPr>
        <p:spPr>
          <a:xfrm flipV="1">
            <a:off x="101231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48" name="Reserve capacity"/>
          <p:cNvSpPr/>
          <p:nvPr/>
        </p:nvSpPr>
        <p:spPr>
          <a:xfrm>
            <a:off x="74944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649" name="Linie"/>
          <p:cNvSpPr/>
          <p:nvPr/>
        </p:nvSpPr>
        <p:spPr>
          <a:xfrm>
            <a:off x="9507959" y="9326339"/>
            <a:ext cx="520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50" name="Linie"/>
          <p:cNvSpPr/>
          <p:nvPr/>
        </p:nvSpPr>
        <p:spPr>
          <a:xfrm flipH="1">
            <a:off x="6808539" y="9326339"/>
            <a:ext cx="62649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51" name="Merit order  and system load of Barbados’ power supply in 2016…"/>
          <p:cNvSpPr/>
          <p:nvPr/>
        </p:nvSpPr>
        <p:spPr>
          <a:xfrm>
            <a:off x="3592555" y="457200"/>
            <a:ext cx="7177461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Merit order  and system load of Barbados’ power supply in 2016 </a:t>
            </a:r>
          </a:p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plus new 30 MW gas-diesel with best heat rate</a:t>
            </a:r>
          </a:p>
        </p:txBody>
      </p:sp>
      <p:sp>
        <p:nvSpPr>
          <p:cNvPr id="652" name="Rechteck"/>
          <p:cNvSpPr/>
          <p:nvPr/>
        </p:nvSpPr>
        <p:spPr>
          <a:xfrm>
            <a:off x="5270500" y="5672286"/>
            <a:ext cx="1126034" cy="2982764"/>
          </a:xfrm>
          <a:prstGeom prst="rect">
            <a:avLst/>
          </a:prstGeom>
          <a:solidFill>
            <a:schemeClr val="accent1">
              <a:satOff val="-3355"/>
              <a:lumOff val="26614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53" name="High investment cost no business case…"/>
          <p:cNvSpPr/>
          <p:nvPr/>
        </p:nvSpPr>
        <p:spPr>
          <a:xfrm>
            <a:off x="1343931" y="4215251"/>
            <a:ext cx="4458929" cy="121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High investment cost no business case</a:t>
            </a:r>
          </a:p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2210 hours of full load operation </a:t>
            </a:r>
          </a:p>
          <a:p>
            <a:pPr>
              <a:defRPr b="1" sz="1800">
                <a:latin typeface="Helvetica"/>
                <a:ea typeface="Helvetica"/>
                <a:cs typeface="Helvetica"/>
                <a:sym typeface="Helvetica"/>
              </a:defRPr>
            </a:pPr>
            <a:r>
              <a:t>and 3880 hours of partial load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56" name="Linie"/>
          <p:cNvSpPr/>
          <p:nvPr/>
        </p:nvSpPr>
        <p:spPr>
          <a:xfrm flipV="1">
            <a:off x="1020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57" name="Rechteck"/>
          <p:cNvSpPr/>
          <p:nvPr/>
        </p:nvSpPr>
        <p:spPr>
          <a:xfrm>
            <a:off x="21590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58" name="Rechteck"/>
          <p:cNvSpPr/>
          <p:nvPr/>
        </p:nvSpPr>
        <p:spPr>
          <a:xfrm>
            <a:off x="32766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59" name="Rechteck"/>
          <p:cNvSpPr/>
          <p:nvPr/>
        </p:nvSpPr>
        <p:spPr>
          <a:xfrm>
            <a:off x="44021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0" name="Rechteck"/>
          <p:cNvSpPr/>
          <p:nvPr/>
        </p:nvSpPr>
        <p:spPr>
          <a:xfrm>
            <a:off x="48847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1" name="Rechteck"/>
          <p:cNvSpPr/>
          <p:nvPr/>
        </p:nvSpPr>
        <p:spPr>
          <a:xfrm>
            <a:off x="53673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2" name="Rechteck"/>
          <p:cNvSpPr/>
          <p:nvPr/>
        </p:nvSpPr>
        <p:spPr>
          <a:xfrm>
            <a:off x="58499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3" name="Rechteck"/>
          <p:cNvSpPr/>
          <p:nvPr/>
        </p:nvSpPr>
        <p:spPr>
          <a:xfrm>
            <a:off x="63278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4" name="Rechteck"/>
          <p:cNvSpPr/>
          <p:nvPr/>
        </p:nvSpPr>
        <p:spPr>
          <a:xfrm>
            <a:off x="70771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5" name="Rechteck"/>
          <p:cNvSpPr/>
          <p:nvPr/>
        </p:nvSpPr>
        <p:spPr>
          <a:xfrm>
            <a:off x="78311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6" name="Rechteck"/>
          <p:cNvSpPr/>
          <p:nvPr/>
        </p:nvSpPr>
        <p:spPr>
          <a:xfrm>
            <a:off x="85931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7" name="Rechteck"/>
          <p:cNvSpPr/>
          <p:nvPr/>
        </p:nvSpPr>
        <p:spPr>
          <a:xfrm>
            <a:off x="93551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8" name="Rechteck"/>
          <p:cNvSpPr/>
          <p:nvPr/>
        </p:nvSpPr>
        <p:spPr>
          <a:xfrm>
            <a:off x="101170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69" name="Rechteck"/>
          <p:cNvSpPr/>
          <p:nvPr/>
        </p:nvSpPr>
        <p:spPr>
          <a:xfrm>
            <a:off x="106123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670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671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672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73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74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75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76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77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678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679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680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681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682" name="Linie"/>
          <p:cNvSpPr/>
          <p:nvPr/>
        </p:nvSpPr>
        <p:spPr>
          <a:xfrm flipV="1">
            <a:off x="4450457" y="5803135"/>
            <a:ext cx="1" cy="340141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83" name="Linie"/>
          <p:cNvSpPr/>
          <p:nvPr/>
        </p:nvSpPr>
        <p:spPr>
          <a:xfrm>
            <a:off x="990857" y="58102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84" name="Linie"/>
          <p:cNvSpPr/>
          <p:nvPr/>
        </p:nvSpPr>
        <p:spPr>
          <a:xfrm flipV="1">
            <a:off x="6736457" y="35917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85" name="Linie"/>
          <p:cNvSpPr/>
          <p:nvPr/>
        </p:nvSpPr>
        <p:spPr>
          <a:xfrm>
            <a:off x="981758" y="36004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86" name="Minimum load at night"/>
          <p:cNvSpPr/>
          <p:nvPr/>
        </p:nvSpPr>
        <p:spPr>
          <a:xfrm>
            <a:off x="15700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687" name="Maximum load of the year"/>
          <p:cNvSpPr/>
          <p:nvPr/>
        </p:nvSpPr>
        <p:spPr>
          <a:xfrm>
            <a:off x="35319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688" name="Linie"/>
          <p:cNvSpPr/>
          <p:nvPr/>
        </p:nvSpPr>
        <p:spPr>
          <a:xfrm>
            <a:off x="40011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89" name="Linie"/>
          <p:cNvSpPr/>
          <p:nvPr/>
        </p:nvSpPr>
        <p:spPr>
          <a:xfrm>
            <a:off x="6320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90" name="Linie"/>
          <p:cNvSpPr/>
          <p:nvPr/>
        </p:nvSpPr>
        <p:spPr>
          <a:xfrm flipH="1">
            <a:off x="11334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91" name="Linie"/>
          <p:cNvSpPr/>
          <p:nvPr/>
        </p:nvSpPr>
        <p:spPr>
          <a:xfrm flipH="1">
            <a:off x="11372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92" name="Linie"/>
          <p:cNvSpPr/>
          <p:nvPr/>
        </p:nvSpPr>
        <p:spPr>
          <a:xfrm flipV="1">
            <a:off x="100850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93" name="Reserve capacity"/>
          <p:cNvSpPr/>
          <p:nvPr/>
        </p:nvSpPr>
        <p:spPr>
          <a:xfrm>
            <a:off x="74944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694" name="Linie"/>
          <p:cNvSpPr/>
          <p:nvPr/>
        </p:nvSpPr>
        <p:spPr>
          <a:xfrm>
            <a:off x="9507959" y="9326339"/>
            <a:ext cx="520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95" name="Linie"/>
          <p:cNvSpPr/>
          <p:nvPr/>
        </p:nvSpPr>
        <p:spPr>
          <a:xfrm flipH="1">
            <a:off x="6808539" y="9326339"/>
            <a:ext cx="62649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696" name="Merit order and system load of Barbados’ power supply plus new 30 MW IPP"/>
          <p:cNvSpPr/>
          <p:nvPr/>
        </p:nvSpPr>
        <p:spPr>
          <a:xfrm>
            <a:off x="2405186" y="596899"/>
            <a:ext cx="8409199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and system load of Barbados’ power supply plus new 30 MW IPP</a:t>
            </a:r>
          </a:p>
        </p:txBody>
      </p:sp>
      <p:sp>
        <p:nvSpPr>
          <p:cNvPr id="697" name="Rechteck"/>
          <p:cNvSpPr/>
          <p:nvPr/>
        </p:nvSpPr>
        <p:spPr>
          <a:xfrm>
            <a:off x="1033550" y="6277951"/>
            <a:ext cx="1126034" cy="2375586"/>
          </a:xfrm>
          <a:prstGeom prst="rect">
            <a:avLst/>
          </a:prstGeom>
          <a:solidFill>
            <a:schemeClr val="accent6">
              <a:satOff val="24555"/>
              <a:lumOff val="222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00" name="Linie"/>
          <p:cNvSpPr/>
          <p:nvPr/>
        </p:nvSpPr>
        <p:spPr>
          <a:xfrm flipV="1">
            <a:off x="1020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01" name="Rechteck"/>
          <p:cNvSpPr/>
          <p:nvPr/>
        </p:nvSpPr>
        <p:spPr>
          <a:xfrm>
            <a:off x="10794319" y="6192177"/>
            <a:ext cx="1126035" cy="2623334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2" name="Rechteck"/>
          <p:cNvSpPr/>
          <p:nvPr/>
        </p:nvSpPr>
        <p:spPr>
          <a:xfrm>
            <a:off x="10343739" y="6154077"/>
            <a:ext cx="1126035" cy="2623334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3" name="Rechteck"/>
          <p:cNvSpPr/>
          <p:nvPr/>
        </p:nvSpPr>
        <p:spPr>
          <a:xfrm>
            <a:off x="11633042" y="592225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4" name="Rechteck"/>
          <p:cNvSpPr/>
          <p:nvPr/>
        </p:nvSpPr>
        <p:spPr>
          <a:xfrm>
            <a:off x="12397681" y="5674602"/>
            <a:ext cx="478334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5" name="Rechteck"/>
          <p:cNvSpPr/>
          <p:nvPr/>
        </p:nvSpPr>
        <p:spPr>
          <a:xfrm>
            <a:off x="12017337" y="5599916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6" name="Rechteck"/>
          <p:cNvSpPr/>
          <p:nvPr/>
        </p:nvSpPr>
        <p:spPr>
          <a:xfrm>
            <a:off x="11806297" y="56746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7" name="Rechteck"/>
          <p:cNvSpPr/>
          <p:nvPr/>
        </p:nvSpPr>
        <p:spPr>
          <a:xfrm>
            <a:off x="21622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8" name="Rechteck"/>
          <p:cNvSpPr/>
          <p:nvPr/>
        </p:nvSpPr>
        <p:spPr>
          <a:xfrm>
            <a:off x="29242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09" name="Rechteck"/>
          <p:cNvSpPr/>
          <p:nvPr/>
        </p:nvSpPr>
        <p:spPr>
          <a:xfrm>
            <a:off x="36909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10" name="Rechteck"/>
          <p:cNvSpPr/>
          <p:nvPr/>
        </p:nvSpPr>
        <p:spPr>
          <a:xfrm>
            <a:off x="44529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11" name="Rechteck"/>
          <p:cNvSpPr/>
          <p:nvPr/>
        </p:nvSpPr>
        <p:spPr>
          <a:xfrm>
            <a:off x="52149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12" name="Rechteck"/>
          <p:cNvSpPr/>
          <p:nvPr/>
        </p:nvSpPr>
        <p:spPr>
          <a:xfrm>
            <a:off x="59768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13" name="Rechteck"/>
          <p:cNvSpPr/>
          <p:nvPr/>
        </p:nvSpPr>
        <p:spPr>
          <a:xfrm>
            <a:off x="64721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14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715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716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17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18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19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20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21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722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723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724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725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726" name="Linie"/>
          <p:cNvSpPr/>
          <p:nvPr/>
        </p:nvSpPr>
        <p:spPr>
          <a:xfrm flipV="1">
            <a:off x="4450457" y="5803135"/>
            <a:ext cx="1" cy="340141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27" name="Linie"/>
          <p:cNvSpPr/>
          <p:nvPr/>
        </p:nvSpPr>
        <p:spPr>
          <a:xfrm>
            <a:off x="990857" y="27114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28" name="Linie"/>
          <p:cNvSpPr/>
          <p:nvPr/>
        </p:nvSpPr>
        <p:spPr>
          <a:xfrm flipV="1">
            <a:off x="6736457" y="35917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29" name="Linie"/>
          <p:cNvSpPr/>
          <p:nvPr/>
        </p:nvSpPr>
        <p:spPr>
          <a:xfrm>
            <a:off x="981758" y="16700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0" name="Minimum load at night"/>
          <p:cNvSpPr/>
          <p:nvPr/>
        </p:nvSpPr>
        <p:spPr>
          <a:xfrm>
            <a:off x="15700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731" name="Maximum load of the year"/>
          <p:cNvSpPr/>
          <p:nvPr/>
        </p:nvSpPr>
        <p:spPr>
          <a:xfrm>
            <a:off x="35319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732" name="Linie"/>
          <p:cNvSpPr/>
          <p:nvPr/>
        </p:nvSpPr>
        <p:spPr>
          <a:xfrm>
            <a:off x="40011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3" name="Linie"/>
          <p:cNvSpPr/>
          <p:nvPr/>
        </p:nvSpPr>
        <p:spPr>
          <a:xfrm>
            <a:off x="6320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4" name="Linie"/>
          <p:cNvSpPr/>
          <p:nvPr/>
        </p:nvSpPr>
        <p:spPr>
          <a:xfrm flipH="1">
            <a:off x="11334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5" name="Linie"/>
          <p:cNvSpPr/>
          <p:nvPr/>
        </p:nvSpPr>
        <p:spPr>
          <a:xfrm flipH="1">
            <a:off x="11372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6" name="Linie"/>
          <p:cNvSpPr/>
          <p:nvPr/>
        </p:nvSpPr>
        <p:spPr>
          <a:xfrm flipV="1">
            <a:off x="100850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7" name="Reserve capacity"/>
          <p:cNvSpPr/>
          <p:nvPr/>
        </p:nvSpPr>
        <p:spPr>
          <a:xfrm>
            <a:off x="74944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738" name="Linie"/>
          <p:cNvSpPr/>
          <p:nvPr/>
        </p:nvSpPr>
        <p:spPr>
          <a:xfrm>
            <a:off x="9507959" y="9326339"/>
            <a:ext cx="520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39" name="Linie"/>
          <p:cNvSpPr/>
          <p:nvPr/>
        </p:nvSpPr>
        <p:spPr>
          <a:xfrm flipH="1">
            <a:off x="6808539" y="9326339"/>
            <a:ext cx="62649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40" name="Merit order and system load of Barbados’ power supply plus new 30 MW IPP"/>
          <p:cNvSpPr/>
          <p:nvPr/>
        </p:nvSpPr>
        <p:spPr>
          <a:xfrm>
            <a:off x="2405186" y="596899"/>
            <a:ext cx="8409199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and system load of Barbados’ power supply plus new 30 MW IPP</a:t>
            </a:r>
          </a:p>
        </p:txBody>
      </p:sp>
      <p:sp>
        <p:nvSpPr>
          <p:cNvPr id="741" name="Rechteck"/>
          <p:cNvSpPr/>
          <p:nvPr/>
        </p:nvSpPr>
        <p:spPr>
          <a:xfrm>
            <a:off x="1033550" y="6277951"/>
            <a:ext cx="1126034" cy="2375586"/>
          </a:xfrm>
          <a:prstGeom prst="rect">
            <a:avLst/>
          </a:prstGeom>
          <a:solidFill>
            <a:schemeClr val="accent6">
              <a:satOff val="24555"/>
              <a:lumOff val="222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Linie"/>
          <p:cNvSpPr/>
          <p:nvPr/>
        </p:nvSpPr>
        <p:spPr>
          <a:xfrm>
            <a:off x="1016000" y="8661400"/>
            <a:ext cx="1116740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44" name="Linie"/>
          <p:cNvSpPr/>
          <p:nvPr/>
        </p:nvSpPr>
        <p:spPr>
          <a:xfrm flipV="1">
            <a:off x="1020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45" name="Rechteck"/>
          <p:cNvSpPr/>
          <p:nvPr/>
        </p:nvSpPr>
        <p:spPr>
          <a:xfrm>
            <a:off x="32893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46" name="Rechteck"/>
          <p:cNvSpPr/>
          <p:nvPr/>
        </p:nvSpPr>
        <p:spPr>
          <a:xfrm>
            <a:off x="44069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47" name="Rechteck"/>
          <p:cNvSpPr/>
          <p:nvPr/>
        </p:nvSpPr>
        <p:spPr>
          <a:xfrm>
            <a:off x="55324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48" name="Rechteck"/>
          <p:cNvSpPr/>
          <p:nvPr/>
        </p:nvSpPr>
        <p:spPr>
          <a:xfrm>
            <a:off x="60150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49" name="Rechteck"/>
          <p:cNvSpPr/>
          <p:nvPr/>
        </p:nvSpPr>
        <p:spPr>
          <a:xfrm>
            <a:off x="64976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0" name="Rechteck"/>
          <p:cNvSpPr/>
          <p:nvPr/>
        </p:nvSpPr>
        <p:spPr>
          <a:xfrm>
            <a:off x="6980297" y="5814302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1" name="Rechteck"/>
          <p:cNvSpPr/>
          <p:nvPr/>
        </p:nvSpPr>
        <p:spPr>
          <a:xfrm>
            <a:off x="74581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2" name="Rechteck"/>
          <p:cNvSpPr/>
          <p:nvPr/>
        </p:nvSpPr>
        <p:spPr>
          <a:xfrm>
            <a:off x="8207495" y="3596771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3" name="Rechteck"/>
          <p:cNvSpPr/>
          <p:nvPr/>
        </p:nvSpPr>
        <p:spPr>
          <a:xfrm>
            <a:off x="8961418" y="2714120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4" name="Rechteck"/>
          <p:cNvSpPr/>
          <p:nvPr/>
        </p:nvSpPr>
        <p:spPr>
          <a:xfrm>
            <a:off x="9723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5" name="Rechteck"/>
          <p:cNvSpPr/>
          <p:nvPr/>
        </p:nvSpPr>
        <p:spPr>
          <a:xfrm>
            <a:off x="10485418" y="2682483"/>
            <a:ext cx="757735" cy="5976134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6" name="Rechteck"/>
          <p:cNvSpPr/>
          <p:nvPr/>
        </p:nvSpPr>
        <p:spPr>
          <a:xfrm>
            <a:off x="112473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7" name="Rechteck"/>
          <p:cNvSpPr/>
          <p:nvPr/>
        </p:nvSpPr>
        <p:spPr>
          <a:xfrm>
            <a:off x="11742639" y="1669266"/>
            <a:ext cx="491035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58" name="BBD/kWh"/>
          <p:cNvSpPr/>
          <p:nvPr/>
        </p:nvSpPr>
        <p:spPr>
          <a:xfrm rot="16200000">
            <a:off x="2519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759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760" name="Linie"/>
          <p:cNvSpPr/>
          <p:nvPr/>
        </p:nvSpPr>
        <p:spPr>
          <a:xfrm>
            <a:off x="292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61" name="Linie"/>
          <p:cNvSpPr/>
          <p:nvPr/>
        </p:nvSpPr>
        <p:spPr>
          <a:xfrm>
            <a:off x="482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62" name="Linie"/>
          <p:cNvSpPr/>
          <p:nvPr/>
        </p:nvSpPr>
        <p:spPr>
          <a:xfrm>
            <a:off x="6732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63" name="Linie"/>
          <p:cNvSpPr/>
          <p:nvPr/>
        </p:nvSpPr>
        <p:spPr>
          <a:xfrm>
            <a:off x="863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64" name="Linie"/>
          <p:cNvSpPr/>
          <p:nvPr/>
        </p:nvSpPr>
        <p:spPr>
          <a:xfrm>
            <a:off x="1054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65" name="50"/>
          <p:cNvSpPr/>
          <p:nvPr/>
        </p:nvSpPr>
        <p:spPr>
          <a:xfrm>
            <a:off x="2754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766" name="100"/>
          <p:cNvSpPr/>
          <p:nvPr/>
        </p:nvSpPr>
        <p:spPr>
          <a:xfrm>
            <a:off x="462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767" name="150"/>
          <p:cNvSpPr/>
          <p:nvPr/>
        </p:nvSpPr>
        <p:spPr>
          <a:xfrm>
            <a:off x="652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768" name="200"/>
          <p:cNvSpPr/>
          <p:nvPr/>
        </p:nvSpPr>
        <p:spPr>
          <a:xfrm>
            <a:off x="843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769" name="250"/>
          <p:cNvSpPr/>
          <p:nvPr/>
        </p:nvSpPr>
        <p:spPr>
          <a:xfrm>
            <a:off x="103246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770" name="Linie"/>
          <p:cNvSpPr/>
          <p:nvPr/>
        </p:nvSpPr>
        <p:spPr>
          <a:xfrm flipV="1">
            <a:off x="4450457" y="6046420"/>
            <a:ext cx="1" cy="317083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1" name="Linie"/>
          <p:cNvSpPr/>
          <p:nvPr/>
        </p:nvSpPr>
        <p:spPr>
          <a:xfrm>
            <a:off x="990857" y="60261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2" name="Linie"/>
          <p:cNvSpPr/>
          <p:nvPr/>
        </p:nvSpPr>
        <p:spPr>
          <a:xfrm flipV="1">
            <a:off x="6736457" y="5816198"/>
            <a:ext cx="1" cy="3580477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3" name="Linie"/>
          <p:cNvSpPr/>
          <p:nvPr/>
        </p:nvSpPr>
        <p:spPr>
          <a:xfrm>
            <a:off x="981758" y="58229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4" name="Minimum load at night"/>
          <p:cNvSpPr/>
          <p:nvPr/>
        </p:nvSpPr>
        <p:spPr>
          <a:xfrm>
            <a:off x="15700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775" name="Maximum load of the year"/>
          <p:cNvSpPr/>
          <p:nvPr/>
        </p:nvSpPr>
        <p:spPr>
          <a:xfrm>
            <a:off x="35319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776" name="Linie"/>
          <p:cNvSpPr/>
          <p:nvPr/>
        </p:nvSpPr>
        <p:spPr>
          <a:xfrm>
            <a:off x="40011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7" name="Linie"/>
          <p:cNvSpPr/>
          <p:nvPr/>
        </p:nvSpPr>
        <p:spPr>
          <a:xfrm>
            <a:off x="6320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8" name="Linie"/>
          <p:cNvSpPr/>
          <p:nvPr/>
        </p:nvSpPr>
        <p:spPr>
          <a:xfrm flipH="1">
            <a:off x="11334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79" name="Linie"/>
          <p:cNvSpPr/>
          <p:nvPr/>
        </p:nvSpPr>
        <p:spPr>
          <a:xfrm flipH="1">
            <a:off x="11372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80" name="Linie"/>
          <p:cNvSpPr/>
          <p:nvPr/>
        </p:nvSpPr>
        <p:spPr>
          <a:xfrm flipV="1">
            <a:off x="100850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81" name="Reserve capacity"/>
          <p:cNvSpPr/>
          <p:nvPr/>
        </p:nvSpPr>
        <p:spPr>
          <a:xfrm>
            <a:off x="74944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782" name="Linie"/>
          <p:cNvSpPr/>
          <p:nvPr/>
        </p:nvSpPr>
        <p:spPr>
          <a:xfrm>
            <a:off x="9507959" y="9326339"/>
            <a:ext cx="5204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83" name="Linie"/>
          <p:cNvSpPr/>
          <p:nvPr/>
        </p:nvSpPr>
        <p:spPr>
          <a:xfrm flipH="1">
            <a:off x="6808539" y="9326339"/>
            <a:ext cx="626497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84" name="Merit order and system load of Barbados’ power supply plus two new 30 MW IPPs"/>
          <p:cNvSpPr/>
          <p:nvPr/>
        </p:nvSpPr>
        <p:spPr>
          <a:xfrm>
            <a:off x="2113074" y="596899"/>
            <a:ext cx="8993424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and system load of Barbados’ power supply plus two new 30 MW IPPs</a:t>
            </a:r>
          </a:p>
        </p:txBody>
      </p:sp>
      <p:sp>
        <p:nvSpPr>
          <p:cNvPr id="785" name="Rechteck"/>
          <p:cNvSpPr/>
          <p:nvPr/>
        </p:nvSpPr>
        <p:spPr>
          <a:xfrm>
            <a:off x="2163850" y="6277951"/>
            <a:ext cx="1126035" cy="2375586"/>
          </a:xfrm>
          <a:prstGeom prst="rect">
            <a:avLst/>
          </a:prstGeom>
          <a:solidFill>
            <a:schemeClr val="accent6">
              <a:satOff val="24555"/>
              <a:lumOff val="222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86" name="Rechteck"/>
          <p:cNvSpPr/>
          <p:nvPr/>
        </p:nvSpPr>
        <p:spPr>
          <a:xfrm>
            <a:off x="1024483" y="6281077"/>
            <a:ext cx="1126034" cy="2375586"/>
          </a:xfrm>
          <a:prstGeom prst="rect">
            <a:avLst/>
          </a:prstGeom>
          <a:solidFill>
            <a:schemeClr val="accent6">
              <a:lumOff val="-8741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Demand"/>
          <p:cNvSpPr/>
          <p:nvPr/>
        </p:nvSpPr>
        <p:spPr>
          <a:xfrm>
            <a:off x="8521700" y="4101306"/>
            <a:ext cx="1270000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</a:t>
            </a:r>
          </a:p>
        </p:txBody>
      </p:sp>
      <p:sp>
        <p:nvSpPr>
          <p:cNvPr id="139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140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141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142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143" name="Linie"/>
          <p:cNvSpPr/>
          <p:nvPr/>
        </p:nvSpPr>
        <p:spPr>
          <a:xfrm>
            <a:off x="7331152" y="47363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4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5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6" name="Abgerundetes Rechteck"/>
          <p:cNvSpPr/>
          <p:nvPr/>
        </p:nvSpPr>
        <p:spPr>
          <a:xfrm>
            <a:off x="1170533" y="2193478"/>
            <a:ext cx="6600726" cy="4247437"/>
          </a:xfrm>
          <a:prstGeom prst="roundRect">
            <a:avLst>
              <a:gd name="adj" fmla="val 9681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7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8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9" name="Integrated Monopoly…"/>
          <p:cNvSpPr/>
          <p:nvPr/>
        </p:nvSpPr>
        <p:spPr>
          <a:xfrm>
            <a:off x="3241172" y="1337837"/>
            <a:ext cx="2001256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with own Renewables </a:t>
            </a:r>
          </a:p>
        </p:txBody>
      </p:sp>
      <p:sp>
        <p:nvSpPr>
          <p:cNvPr id="150" name="Renewable Generation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151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2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3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154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5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156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7" name="Linie"/>
          <p:cNvSpPr/>
          <p:nvPr/>
        </p:nvSpPr>
        <p:spPr>
          <a:xfrm>
            <a:off x="1681913" y="2923356"/>
            <a:ext cx="262224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8" name="Linie"/>
          <p:cNvSpPr/>
          <p:nvPr/>
        </p:nvSpPr>
        <p:spPr>
          <a:xfrm>
            <a:off x="3141291" y="2927431"/>
            <a:ext cx="1" cy="31750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9" name="Linie"/>
          <p:cNvSpPr/>
          <p:nvPr/>
        </p:nvSpPr>
        <p:spPr>
          <a:xfrm flipV="1">
            <a:off x="1679669" y="2914895"/>
            <a:ext cx="1" cy="2677603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0" name="Linie"/>
          <p:cNvSpPr/>
          <p:nvPr/>
        </p:nvSpPr>
        <p:spPr>
          <a:xfrm>
            <a:off x="1679109" y="5600700"/>
            <a:ext cx="792544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Linie"/>
          <p:cNvSpPr/>
          <p:nvPr/>
        </p:nvSpPr>
        <p:spPr>
          <a:xfrm>
            <a:off x="404268" y="8661400"/>
            <a:ext cx="12381392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89" name="Linie"/>
          <p:cNvSpPr/>
          <p:nvPr/>
        </p:nvSpPr>
        <p:spPr>
          <a:xfrm flipV="1">
            <a:off x="385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790" name="Rechteck"/>
          <p:cNvSpPr/>
          <p:nvPr/>
        </p:nvSpPr>
        <p:spPr>
          <a:xfrm>
            <a:off x="34544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1" name="Rechteck"/>
          <p:cNvSpPr/>
          <p:nvPr/>
        </p:nvSpPr>
        <p:spPr>
          <a:xfrm>
            <a:off x="4594019" y="6029176"/>
            <a:ext cx="1126035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2" name="Rechteck"/>
          <p:cNvSpPr/>
          <p:nvPr/>
        </p:nvSpPr>
        <p:spPr>
          <a:xfrm>
            <a:off x="6688725" y="5813276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3" name="Rechteck"/>
          <p:cNvSpPr/>
          <p:nvPr/>
        </p:nvSpPr>
        <p:spPr>
          <a:xfrm>
            <a:off x="6204083" y="5813276"/>
            <a:ext cx="478334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4" name="Rechteck"/>
          <p:cNvSpPr/>
          <p:nvPr/>
        </p:nvSpPr>
        <p:spPr>
          <a:xfrm>
            <a:off x="5720796" y="5816600"/>
            <a:ext cx="478335" cy="2839234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5" name="Rechteck"/>
          <p:cNvSpPr/>
          <p:nvPr/>
        </p:nvSpPr>
        <p:spPr>
          <a:xfrm>
            <a:off x="7181433" y="5813276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6" name="Rechteck"/>
          <p:cNvSpPr/>
          <p:nvPr/>
        </p:nvSpPr>
        <p:spPr>
          <a:xfrm>
            <a:off x="7662098" y="3591803"/>
            <a:ext cx="757735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7" name="Rechteck"/>
          <p:cNvSpPr/>
          <p:nvPr/>
        </p:nvSpPr>
        <p:spPr>
          <a:xfrm>
            <a:off x="8432357" y="3591803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8" name="Rechteck"/>
          <p:cNvSpPr/>
          <p:nvPr/>
        </p:nvSpPr>
        <p:spPr>
          <a:xfrm>
            <a:off x="9190907" y="2725176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799" name="Rechteck"/>
          <p:cNvSpPr/>
          <p:nvPr/>
        </p:nvSpPr>
        <p:spPr>
          <a:xfrm>
            <a:off x="10715103" y="2682371"/>
            <a:ext cx="757734" cy="5976135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00" name="Rechteck"/>
          <p:cNvSpPr/>
          <p:nvPr/>
        </p:nvSpPr>
        <p:spPr>
          <a:xfrm>
            <a:off x="9963485" y="2676376"/>
            <a:ext cx="757735" cy="5976135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01" name="Rechteck"/>
          <p:cNvSpPr/>
          <p:nvPr/>
        </p:nvSpPr>
        <p:spPr>
          <a:xfrm>
            <a:off x="11477473" y="1675616"/>
            <a:ext cx="491035" cy="6992134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02" name="Rechteck"/>
          <p:cNvSpPr/>
          <p:nvPr/>
        </p:nvSpPr>
        <p:spPr>
          <a:xfrm>
            <a:off x="11972490" y="1669266"/>
            <a:ext cx="491034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03" name="BBD/kWh"/>
          <p:cNvSpPr/>
          <p:nvPr/>
        </p:nvSpPr>
        <p:spPr>
          <a:xfrm rot="16200000">
            <a:off x="233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804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805" name="Linie"/>
          <p:cNvSpPr/>
          <p:nvPr/>
        </p:nvSpPr>
        <p:spPr>
          <a:xfrm>
            <a:off x="228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06" name="Linie"/>
          <p:cNvSpPr/>
          <p:nvPr/>
        </p:nvSpPr>
        <p:spPr>
          <a:xfrm>
            <a:off x="419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07" name="Linie"/>
          <p:cNvSpPr/>
          <p:nvPr/>
        </p:nvSpPr>
        <p:spPr>
          <a:xfrm>
            <a:off x="6097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08" name="Linie"/>
          <p:cNvSpPr/>
          <p:nvPr/>
        </p:nvSpPr>
        <p:spPr>
          <a:xfrm>
            <a:off x="800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09" name="Linie"/>
          <p:cNvSpPr/>
          <p:nvPr/>
        </p:nvSpPr>
        <p:spPr>
          <a:xfrm>
            <a:off x="990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10" name="50"/>
          <p:cNvSpPr/>
          <p:nvPr/>
        </p:nvSpPr>
        <p:spPr>
          <a:xfrm>
            <a:off x="2119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811" name="100"/>
          <p:cNvSpPr/>
          <p:nvPr/>
        </p:nvSpPr>
        <p:spPr>
          <a:xfrm>
            <a:off x="398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812" name="150"/>
          <p:cNvSpPr/>
          <p:nvPr/>
        </p:nvSpPr>
        <p:spPr>
          <a:xfrm>
            <a:off x="58669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813" name="200"/>
          <p:cNvSpPr/>
          <p:nvPr/>
        </p:nvSpPr>
        <p:spPr>
          <a:xfrm>
            <a:off x="78100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814" name="250"/>
          <p:cNvSpPr/>
          <p:nvPr/>
        </p:nvSpPr>
        <p:spPr>
          <a:xfrm>
            <a:off x="970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815" name="Linie"/>
          <p:cNvSpPr/>
          <p:nvPr/>
        </p:nvSpPr>
        <p:spPr>
          <a:xfrm flipV="1">
            <a:off x="3810833" y="6030203"/>
            <a:ext cx="1" cy="3169744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16" name="Linie"/>
          <p:cNvSpPr/>
          <p:nvPr/>
        </p:nvSpPr>
        <p:spPr>
          <a:xfrm flipV="1">
            <a:off x="6101457" y="5819372"/>
            <a:ext cx="1" cy="3602704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17" name="Linie"/>
          <p:cNvSpPr/>
          <p:nvPr/>
        </p:nvSpPr>
        <p:spPr>
          <a:xfrm>
            <a:off x="384858" y="5822950"/>
            <a:ext cx="5744719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18" name="Minimum load at night"/>
          <p:cNvSpPr/>
          <p:nvPr/>
        </p:nvSpPr>
        <p:spPr>
          <a:xfrm>
            <a:off x="8969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819" name="Maximum load of the year"/>
          <p:cNvSpPr/>
          <p:nvPr/>
        </p:nvSpPr>
        <p:spPr>
          <a:xfrm>
            <a:off x="28080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820" name="Linie"/>
          <p:cNvSpPr/>
          <p:nvPr/>
        </p:nvSpPr>
        <p:spPr>
          <a:xfrm>
            <a:off x="33788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1" name="Linie"/>
          <p:cNvSpPr/>
          <p:nvPr/>
        </p:nvSpPr>
        <p:spPr>
          <a:xfrm>
            <a:off x="5685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2" name="Linie"/>
          <p:cNvSpPr/>
          <p:nvPr/>
        </p:nvSpPr>
        <p:spPr>
          <a:xfrm flipH="1">
            <a:off x="4222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3" name="Linie"/>
          <p:cNvSpPr/>
          <p:nvPr/>
        </p:nvSpPr>
        <p:spPr>
          <a:xfrm flipH="1">
            <a:off x="4133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4" name="Linie"/>
          <p:cNvSpPr/>
          <p:nvPr/>
        </p:nvSpPr>
        <p:spPr>
          <a:xfrm flipV="1">
            <a:off x="12472645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5" name="Reserve capacity"/>
          <p:cNvSpPr/>
          <p:nvPr/>
        </p:nvSpPr>
        <p:spPr>
          <a:xfrm>
            <a:off x="80659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826" name="Linie"/>
          <p:cNvSpPr/>
          <p:nvPr/>
        </p:nvSpPr>
        <p:spPr>
          <a:xfrm>
            <a:off x="10261226" y="9326339"/>
            <a:ext cx="212466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7" name="Linie"/>
          <p:cNvSpPr/>
          <p:nvPr/>
        </p:nvSpPr>
        <p:spPr>
          <a:xfrm flipH="1">
            <a:off x="6198939" y="9326339"/>
            <a:ext cx="180759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8" name="Linie"/>
          <p:cNvSpPr/>
          <p:nvPr/>
        </p:nvSpPr>
        <p:spPr>
          <a:xfrm>
            <a:off x="970612" y="8636000"/>
            <a:ext cx="2469153" cy="0"/>
          </a:xfrm>
          <a:prstGeom prst="line">
            <a:avLst/>
          </a:prstGeom>
          <a:ln w="76200">
            <a:solidFill>
              <a:srgbClr val="F3E90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29" name="Linie"/>
          <p:cNvSpPr/>
          <p:nvPr/>
        </p:nvSpPr>
        <p:spPr>
          <a:xfrm>
            <a:off x="400498" y="8636000"/>
            <a:ext cx="576852" cy="0"/>
          </a:xfrm>
          <a:prstGeom prst="line">
            <a:avLst/>
          </a:prstGeom>
          <a:ln w="76200">
            <a:solidFill>
              <a:srgbClr val="1E2CF3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30" name="Merit order and maximum (day) system load of Barbados’ power supply in 2016 plus 15 MW wind and 65 MW PV"/>
          <p:cNvSpPr/>
          <p:nvPr/>
        </p:nvSpPr>
        <p:spPr>
          <a:xfrm>
            <a:off x="594971" y="355599"/>
            <a:ext cx="1225823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and maximum (day) system load of Barbados’ power supply in 2016 plus 15 MW wind and 65 MW PV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Linie"/>
          <p:cNvSpPr/>
          <p:nvPr/>
        </p:nvSpPr>
        <p:spPr>
          <a:xfrm>
            <a:off x="404268" y="8661400"/>
            <a:ext cx="12381392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33" name="Linie"/>
          <p:cNvSpPr/>
          <p:nvPr/>
        </p:nvSpPr>
        <p:spPr>
          <a:xfrm flipV="1">
            <a:off x="385623" y="737375"/>
            <a:ext cx="1" cy="885591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34" name="Rechteck"/>
          <p:cNvSpPr/>
          <p:nvPr/>
        </p:nvSpPr>
        <p:spPr>
          <a:xfrm>
            <a:off x="977900" y="6030202"/>
            <a:ext cx="1126034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35" name="Rechteck"/>
          <p:cNvSpPr/>
          <p:nvPr/>
        </p:nvSpPr>
        <p:spPr>
          <a:xfrm>
            <a:off x="2117519" y="6029176"/>
            <a:ext cx="1126035" cy="2623335"/>
          </a:xfrm>
          <a:prstGeom prst="rect">
            <a:avLst/>
          </a:prstGeom>
          <a:solidFill>
            <a:schemeClr val="accent4">
              <a:hueOff val="46120"/>
              <a:satOff val="4178"/>
              <a:lumOff val="-1673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36" name="Rechteck"/>
          <p:cNvSpPr/>
          <p:nvPr/>
        </p:nvSpPr>
        <p:spPr>
          <a:xfrm>
            <a:off x="4212225" y="5813276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37" name="Rechteck"/>
          <p:cNvSpPr/>
          <p:nvPr/>
        </p:nvSpPr>
        <p:spPr>
          <a:xfrm>
            <a:off x="3727583" y="5813276"/>
            <a:ext cx="478334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38" name="Rechteck"/>
          <p:cNvSpPr/>
          <p:nvPr/>
        </p:nvSpPr>
        <p:spPr>
          <a:xfrm>
            <a:off x="3244296" y="5816600"/>
            <a:ext cx="478335" cy="2839234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39" name="Rechteck"/>
          <p:cNvSpPr/>
          <p:nvPr/>
        </p:nvSpPr>
        <p:spPr>
          <a:xfrm>
            <a:off x="4704933" y="5813276"/>
            <a:ext cx="478335" cy="2839235"/>
          </a:xfrm>
          <a:prstGeom prst="rect">
            <a:avLst/>
          </a:prstGeom>
          <a:solidFill>
            <a:schemeClr val="accent4">
              <a:satOff val="1488"/>
              <a:lumOff val="-7242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0" name="Rechteck"/>
          <p:cNvSpPr/>
          <p:nvPr/>
        </p:nvSpPr>
        <p:spPr>
          <a:xfrm>
            <a:off x="5185598" y="3591803"/>
            <a:ext cx="757735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1" name="Rechteck"/>
          <p:cNvSpPr/>
          <p:nvPr/>
        </p:nvSpPr>
        <p:spPr>
          <a:xfrm>
            <a:off x="5943157" y="3591803"/>
            <a:ext cx="757734" cy="506173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2" name="Rechteck"/>
          <p:cNvSpPr/>
          <p:nvPr/>
        </p:nvSpPr>
        <p:spPr>
          <a:xfrm>
            <a:off x="6714407" y="2725176"/>
            <a:ext cx="757735" cy="593803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3" name="Rechteck"/>
          <p:cNvSpPr/>
          <p:nvPr/>
        </p:nvSpPr>
        <p:spPr>
          <a:xfrm>
            <a:off x="8238603" y="2682371"/>
            <a:ext cx="757734" cy="5976135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4" name="Rechteck"/>
          <p:cNvSpPr/>
          <p:nvPr/>
        </p:nvSpPr>
        <p:spPr>
          <a:xfrm>
            <a:off x="7474285" y="2676376"/>
            <a:ext cx="757735" cy="5976135"/>
          </a:xfrm>
          <a:prstGeom prst="rect">
            <a:avLst/>
          </a:prstGeom>
          <a:solidFill>
            <a:schemeClr val="accent3"/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5" name="Rechteck"/>
          <p:cNvSpPr/>
          <p:nvPr/>
        </p:nvSpPr>
        <p:spPr>
          <a:xfrm>
            <a:off x="9013673" y="1675616"/>
            <a:ext cx="491035" cy="6992134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6" name="Rechteck"/>
          <p:cNvSpPr/>
          <p:nvPr/>
        </p:nvSpPr>
        <p:spPr>
          <a:xfrm>
            <a:off x="9521390" y="1669266"/>
            <a:ext cx="491034" cy="6992135"/>
          </a:xfrm>
          <a:prstGeom prst="rect">
            <a:avLst/>
          </a:prstGeom>
          <a:solidFill>
            <a:schemeClr val="accent3">
              <a:hueOff val="-333989"/>
              <a:satOff val="3917"/>
              <a:lumOff val="-6666"/>
            </a:schemeClr>
          </a:solidFill>
          <a:ln w="12700">
            <a:solidFill>
              <a:srgbClr val="53585F"/>
            </a:solidFill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847" name="BBD/kWh"/>
          <p:cNvSpPr/>
          <p:nvPr/>
        </p:nvSpPr>
        <p:spPr>
          <a:xfrm rot="16200000">
            <a:off x="23309" y="1295400"/>
            <a:ext cx="115561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BBD/kWh</a:t>
            </a:r>
          </a:p>
        </p:txBody>
      </p:sp>
      <p:sp>
        <p:nvSpPr>
          <p:cNvPr id="848" name="MW"/>
          <p:cNvSpPr/>
          <p:nvPr/>
        </p:nvSpPr>
        <p:spPr>
          <a:xfrm>
            <a:off x="11519525" y="8674099"/>
            <a:ext cx="52049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MW</a:t>
            </a:r>
          </a:p>
        </p:txBody>
      </p:sp>
      <p:sp>
        <p:nvSpPr>
          <p:cNvPr id="849" name="Linie"/>
          <p:cNvSpPr/>
          <p:nvPr/>
        </p:nvSpPr>
        <p:spPr>
          <a:xfrm>
            <a:off x="228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50" name="Linie"/>
          <p:cNvSpPr/>
          <p:nvPr/>
        </p:nvSpPr>
        <p:spPr>
          <a:xfrm>
            <a:off x="419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51" name="Linie"/>
          <p:cNvSpPr/>
          <p:nvPr/>
        </p:nvSpPr>
        <p:spPr>
          <a:xfrm>
            <a:off x="6097865" y="86614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52" name="Linie"/>
          <p:cNvSpPr/>
          <p:nvPr/>
        </p:nvSpPr>
        <p:spPr>
          <a:xfrm>
            <a:off x="8002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53" name="Linie"/>
          <p:cNvSpPr/>
          <p:nvPr/>
        </p:nvSpPr>
        <p:spPr>
          <a:xfrm>
            <a:off x="9907865" y="8674100"/>
            <a:ext cx="1" cy="13970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54" name="50"/>
          <p:cNvSpPr/>
          <p:nvPr/>
        </p:nvSpPr>
        <p:spPr>
          <a:xfrm>
            <a:off x="2119131" y="8739113"/>
            <a:ext cx="312069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</a:t>
            </a:r>
          </a:p>
        </p:txBody>
      </p:sp>
      <p:sp>
        <p:nvSpPr>
          <p:cNvPr id="855" name="100"/>
          <p:cNvSpPr/>
          <p:nvPr/>
        </p:nvSpPr>
        <p:spPr>
          <a:xfrm>
            <a:off x="3987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856" name="150"/>
          <p:cNvSpPr/>
          <p:nvPr/>
        </p:nvSpPr>
        <p:spPr>
          <a:xfrm>
            <a:off x="58669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</a:t>
            </a:r>
          </a:p>
        </p:txBody>
      </p:sp>
      <p:sp>
        <p:nvSpPr>
          <p:cNvPr id="857" name="200"/>
          <p:cNvSpPr/>
          <p:nvPr/>
        </p:nvSpPr>
        <p:spPr>
          <a:xfrm>
            <a:off x="78100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858" name="250"/>
          <p:cNvSpPr/>
          <p:nvPr/>
        </p:nvSpPr>
        <p:spPr>
          <a:xfrm>
            <a:off x="9702389" y="8739113"/>
            <a:ext cx="410953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</a:t>
            </a:r>
          </a:p>
        </p:txBody>
      </p:sp>
      <p:sp>
        <p:nvSpPr>
          <p:cNvPr id="859" name="Linie"/>
          <p:cNvSpPr/>
          <p:nvPr/>
        </p:nvSpPr>
        <p:spPr>
          <a:xfrm flipV="1">
            <a:off x="3810833" y="5817079"/>
            <a:ext cx="1" cy="338286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0" name="Linie"/>
          <p:cNvSpPr/>
          <p:nvPr/>
        </p:nvSpPr>
        <p:spPr>
          <a:xfrm>
            <a:off x="393957" y="5810250"/>
            <a:ext cx="346232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1" name="Linie"/>
          <p:cNvSpPr/>
          <p:nvPr/>
        </p:nvSpPr>
        <p:spPr>
          <a:xfrm flipV="1">
            <a:off x="6101457" y="3642531"/>
            <a:ext cx="1" cy="5779545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2" name="Minimum load at night"/>
          <p:cNvSpPr/>
          <p:nvPr/>
        </p:nvSpPr>
        <p:spPr>
          <a:xfrm>
            <a:off x="896974" y="8877299"/>
            <a:ext cx="2375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Minimum load at night</a:t>
            </a:r>
          </a:p>
        </p:txBody>
      </p:sp>
      <p:sp>
        <p:nvSpPr>
          <p:cNvPr id="863" name="Maximum load of the year"/>
          <p:cNvSpPr/>
          <p:nvPr/>
        </p:nvSpPr>
        <p:spPr>
          <a:xfrm>
            <a:off x="2808093" y="9135839"/>
            <a:ext cx="27566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Maximum load of the year</a:t>
            </a:r>
          </a:p>
        </p:txBody>
      </p:sp>
      <p:sp>
        <p:nvSpPr>
          <p:cNvPr id="864" name="Linie"/>
          <p:cNvSpPr/>
          <p:nvPr/>
        </p:nvSpPr>
        <p:spPr>
          <a:xfrm>
            <a:off x="3378807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5" name="Linie"/>
          <p:cNvSpPr/>
          <p:nvPr/>
        </p:nvSpPr>
        <p:spPr>
          <a:xfrm>
            <a:off x="5685299" y="9326339"/>
            <a:ext cx="38100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6" name="Linie"/>
          <p:cNvSpPr/>
          <p:nvPr/>
        </p:nvSpPr>
        <p:spPr>
          <a:xfrm flipH="1">
            <a:off x="422224" y="9067800"/>
            <a:ext cx="381001" cy="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7" name="Linie"/>
          <p:cNvSpPr/>
          <p:nvPr/>
        </p:nvSpPr>
        <p:spPr>
          <a:xfrm flipH="1">
            <a:off x="413334" y="9326339"/>
            <a:ext cx="23391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8" name="Linie"/>
          <p:cNvSpPr/>
          <p:nvPr/>
        </p:nvSpPr>
        <p:spPr>
          <a:xfrm flipV="1">
            <a:off x="10031036" y="3617132"/>
            <a:ext cx="1" cy="58303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69" name="Reserve capacity"/>
          <p:cNvSpPr/>
          <p:nvPr/>
        </p:nvSpPr>
        <p:spPr>
          <a:xfrm>
            <a:off x="6872118" y="9135839"/>
            <a:ext cx="189303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Reserve capacity</a:t>
            </a:r>
          </a:p>
        </p:txBody>
      </p:sp>
      <p:sp>
        <p:nvSpPr>
          <p:cNvPr id="870" name="Linie"/>
          <p:cNvSpPr/>
          <p:nvPr/>
        </p:nvSpPr>
        <p:spPr>
          <a:xfrm>
            <a:off x="8826126" y="9326339"/>
            <a:ext cx="113124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71" name="Linie"/>
          <p:cNvSpPr/>
          <p:nvPr/>
        </p:nvSpPr>
        <p:spPr>
          <a:xfrm flipH="1">
            <a:off x="6198939" y="9326339"/>
            <a:ext cx="4910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72" name="Linie"/>
          <p:cNvSpPr/>
          <p:nvPr/>
        </p:nvSpPr>
        <p:spPr>
          <a:xfrm>
            <a:off x="400498" y="8636000"/>
            <a:ext cx="576852" cy="0"/>
          </a:xfrm>
          <a:prstGeom prst="line">
            <a:avLst/>
          </a:prstGeom>
          <a:ln w="76200">
            <a:solidFill>
              <a:srgbClr val="1E2CF3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873" name="Merit order and minimum (night) system load of Barbados’ power supply in 2016 plus 15 MW wind"/>
          <p:cNvSpPr/>
          <p:nvPr/>
        </p:nvSpPr>
        <p:spPr>
          <a:xfrm>
            <a:off x="1198748" y="596899"/>
            <a:ext cx="1074587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Merit order and minimum (night) system load of Barbados’ power supply in 2016 plus 15 MW wind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Demand"/>
          <p:cNvSpPr/>
          <p:nvPr/>
        </p:nvSpPr>
        <p:spPr>
          <a:xfrm>
            <a:off x="8521700" y="4101306"/>
            <a:ext cx="1270000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</a:t>
            </a:r>
          </a:p>
        </p:txBody>
      </p:sp>
      <p:sp>
        <p:nvSpPr>
          <p:cNvPr id="163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164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165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166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167" name="Linie"/>
          <p:cNvSpPr/>
          <p:nvPr/>
        </p:nvSpPr>
        <p:spPr>
          <a:xfrm>
            <a:off x="7331152" y="47363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8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9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0" name="Abgerundetes Rechteck"/>
          <p:cNvSpPr/>
          <p:nvPr/>
        </p:nvSpPr>
        <p:spPr>
          <a:xfrm>
            <a:off x="1271091" y="2193478"/>
            <a:ext cx="6500168" cy="4247437"/>
          </a:xfrm>
          <a:prstGeom prst="roundRect">
            <a:avLst>
              <a:gd name="adj" fmla="val 9681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1" name="Linie"/>
          <p:cNvSpPr/>
          <p:nvPr/>
        </p:nvSpPr>
        <p:spPr>
          <a:xfrm>
            <a:off x="3141291" y="2927431"/>
            <a:ext cx="1" cy="31750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2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3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4" name="Integrated Monopoly…"/>
          <p:cNvSpPr/>
          <p:nvPr/>
        </p:nvSpPr>
        <p:spPr>
          <a:xfrm>
            <a:off x="2877349" y="1363236"/>
            <a:ext cx="422427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with own Renewables and Consumer Producers </a:t>
            </a:r>
          </a:p>
        </p:txBody>
      </p:sp>
      <p:sp>
        <p:nvSpPr>
          <p:cNvPr id="175" name="Renewable Generation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176" name="Linie"/>
          <p:cNvSpPr/>
          <p:nvPr/>
        </p:nvSpPr>
        <p:spPr>
          <a:xfrm>
            <a:off x="1679109" y="5600700"/>
            <a:ext cx="792544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7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8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9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180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1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182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3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184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5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6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7" name="Linie"/>
          <p:cNvSpPr/>
          <p:nvPr/>
        </p:nvSpPr>
        <p:spPr>
          <a:xfrm>
            <a:off x="1681913" y="2923356"/>
            <a:ext cx="262224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88" name="Linie"/>
          <p:cNvSpPr/>
          <p:nvPr/>
        </p:nvSpPr>
        <p:spPr>
          <a:xfrm flipV="1">
            <a:off x="1679669" y="2914895"/>
            <a:ext cx="1" cy="2677603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Demand"/>
          <p:cNvSpPr/>
          <p:nvPr/>
        </p:nvSpPr>
        <p:spPr>
          <a:xfrm>
            <a:off x="8521700" y="4101306"/>
            <a:ext cx="1270000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</a:t>
            </a:r>
          </a:p>
        </p:txBody>
      </p:sp>
      <p:sp>
        <p:nvSpPr>
          <p:cNvPr id="191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192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193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194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195" name="Linie"/>
          <p:cNvSpPr/>
          <p:nvPr/>
        </p:nvSpPr>
        <p:spPr>
          <a:xfrm>
            <a:off x="7331152" y="47363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6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7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8" name="Abgerundetes Rechteck"/>
          <p:cNvSpPr/>
          <p:nvPr/>
        </p:nvSpPr>
        <p:spPr>
          <a:xfrm>
            <a:off x="2207716" y="2193478"/>
            <a:ext cx="5563543" cy="4137092"/>
          </a:xfrm>
          <a:prstGeom prst="roundRect">
            <a:avLst>
              <a:gd name="adj" fmla="val 9939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99" name="Linie"/>
          <p:cNvSpPr/>
          <p:nvPr/>
        </p:nvSpPr>
        <p:spPr>
          <a:xfrm>
            <a:off x="3255081" y="3020853"/>
            <a:ext cx="1" cy="25908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0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1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2" name="Integrated Monopoly with own…"/>
          <p:cNvSpPr/>
          <p:nvPr/>
        </p:nvSpPr>
        <p:spPr>
          <a:xfrm>
            <a:off x="3628572" y="881856"/>
            <a:ext cx="2721832" cy="74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 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IPPs with Renewables </a:t>
            </a:r>
          </a:p>
        </p:txBody>
      </p:sp>
      <p:sp>
        <p:nvSpPr>
          <p:cNvPr id="203" name="Renewable Generation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204" name="Linie"/>
          <p:cNvSpPr/>
          <p:nvPr/>
        </p:nvSpPr>
        <p:spPr>
          <a:xfrm>
            <a:off x="540006" y="5711519"/>
            <a:ext cx="1984519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5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6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7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208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09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210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1" name="Renewable Generation…"/>
          <p:cNvSpPr/>
          <p:nvPr/>
        </p:nvSpPr>
        <p:spPr>
          <a:xfrm>
            <a:off x="692742" y="4101306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212" name="Linie"/>
          <p:cNvSpPr/>
          <p:nvPr/>
        </p:nvSpPr>
        <p:spPr>
          <a:xfrm>
            <a:off x="1972439" y="4736306"/>
            <a:ext cx="2297765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3" name="Linie"/>
          <p:cNvSpPr/>
          <p:nvPr/>
        </p:nvSpPr>
        <p:spPr>
          <a:xfrm flipH="1">
            <a:off x="1421715" y="3062438"/>
            <a:ext cx="1" cy="104294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4" name="Linie"/>
          <p:cNvSpPr/>
          <p:nvPr/>
        </p:nvSpPr>
        <p:spPr>
          <a:xfrm>
            <a:off x="546570" y="3047206"/>
            <a:ext cx="3757588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5" name="Linie"/>
          <p:cNvSpPr/>
          <p:nvPr/>
        </p:nvSpPr>
        <p:spPr>
          <a:xfrm flipV="1">
            <a:off x="549369" y="3044951"/>
            <a:ext cx="1" cy="2677603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218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219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220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221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222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3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4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5" name="Abgerundetes Rechteck"/>
          <p:cNvSpPr/>
          <p:nvPr/>
        </p:nvSpPr>
        <p:spPr>
          <a:xfrm>
            <a:off x="1530151" y="2193478"/>
            <a:ext cx="6241108" cy="5193606"/>
          </a:xfrm>
          <a:prstGeom prst="roundRect">
            <a:avLst>
              <a:gd name="adj" fmla="val 7918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6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7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8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9" name="Integrated Monopoly with Own…"/>
          <p:cNvSpPr/>
          <p:nvPr/>
        </p:nvSpPr>
        <p:spPr>
          <a:xfrm>
            <a:off x="3613726" y="881856"/>
            <a:ext cx="2751523" cy="74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Consumer Producers</a:t>
            </a:r>
          </a:p>
        </p:txBody>
      </p:sp>
      <p:sp>
        <p:nvSpPr>
          <p:cNvPr id="230" name="Renewable Generation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231" name="Linie"/>
          <p:cNvSpPr/>
          <p:nvPr/>
        </p:nvSpPr>
        <p:spPr>
          <a:xfrm>
            <a:off x="1987206" y="5676900"/>
            <a:ext cx="486805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2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3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4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235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6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237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8" name="Linie"/>
          <p:cNvSpPr/>
          <p:nvPr/>
        </p:nvSpPr>
        <p:spPr>
          <a:xfrm>
            <a:off x="1995042" y="3047206"/>
            <a:ext cx="230911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9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0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241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2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3" name="Linie"/>
          <p:cNvSpPr/>
          <p:nvPr/>
        </p:nvSpPr>
        <p:spPr>
          <a:xfrm flipV="1">
            <a:off x="1988142" y="3046820"/>
            <a:ext cx="1" cy="2639679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246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247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248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249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250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1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2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3" name="Abgerundetes Rechteck"/>
          <p:cNvSpPr/>
          <p:nvPr/>
        </p:nvSpPr>
        <p:spPr>
          <a:xfrm>
            <a:off x="2207716" y="2193478"/>
            <a:ext cx="5563543" cy="5193606"/>
          </a:xfrm>
          <a:prstGeom prst="roundRect">
            <a:avLst>
              <a:gd name="adj" fmla="val 7918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4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5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6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7" name="Integrated Monopoly with Own…"/>
          <p:cNvSpPr/>
          <p:nvPr/>
        </p:nvSpPr>
        <p:spPr>
          <a:xfrm>
            <a:off x="3613726" y="773906"/>
            <a:ext cx="2751523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IPPs with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and Consumer Producers</a:t>
            </a:r>
          </a:p>
        </p:txBody>
      </p:sp>
      <p:sp>
        <p:nvSpPr>
          <p:cNvPr id="258" name="Renewable Generation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259" name="Linie"/>
          <p:cNvSpPr/>
          <p:nvPr/>
        </p:nvSpPr>
        <p:spPr>
          <a:xfrm>
            <a:off x="267820" y="5676900"/>
            <a:ext cx="2256991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0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1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2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263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4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265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6" name="Renewable Generation…"/>
          <p:cNvSpPr/>
          <p:nvPr/>
        </p:nvSpPr>
        <p:spPr>
          <a:xfrm>
            <a:off x="692742" y="4101306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267" name="Linie"/>
          <p:cNvSpPr/>
          <p:nvPr/>
        </p:nvSpPr>
        <p:spPr>
          <a:xfrm>
            <a:off x="1972439" y="4736306"/>
            <a:ext cx="2297765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8" name="Linie"/>
          <p:cNvSpPr/>
          <p:nvPr/>
        </p:nvSpPr>
        <p:spPr>
          <a:xfrm flipH="1">
            <a:off x="1421715" y="3062438"/>
            <a:ext cx="1" cy="104294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9" name="Linie"/>
          <p:cNvSpPr/>
          <p:nvPr/>
        </p:nvSpPr>
        <p:spPr>
          <a:xfrm>
            <a:off x="251986" y="3047206"/>
            <a:ext cx="4052172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0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1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272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3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4" name="Linie"/>
          <p:cNvSpPr/>
          <p:nvPr/>
        </p:nvSpPr>
        <p:spPr>
          <a:xfrm flipV="1">
            <a:off x="265330" y="3046820"/>
            <a:ext cx="1" cy="2639679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277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278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279" name="Conventional Generation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Conventional Generation</a:t>
            </a:r>
          </a:p>
        </p:txBody>
      </p:sp>
      <p:sp>
        <p:nvSpPr>
          <p:cNvPr id="280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281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2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3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4" name="Abgerundetes Rechteck"/>
          <p:cNvSpPr/>
          <p:nvPr/>
        </p:nvSpPr>
        <p:spPr>
          <a:xfrm>
            <a:off x="2207716" y="2193478"/>
            <a:ext cx="5563543" cy="5193606"/>
          </a:xfrm>
          <a:prstGeom prst="roundRect">
            <a:avLst>
              <a:gd name="adj" fmla="val 7918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5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6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7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8" name="Integrated Monopoly with Own…"/>
          <p:cNvSpPr/>
          <p:nvPr/>
        </p:nvSpPr>
        <p:spPr>
          <a:xfrm>
            <a:off x="3499649" y="773906"/>
            <a:ext cx="2979677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Monopoly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 and Central Storage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IPPs with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and Consumer Producers</a:t>
            </a:r>
          </a:p>
        </p:txBody>
      </p:sp>
      <p:sp>
        <p:nvSpPr>
          <p:cNvPr id="289" name="Renewable Generation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Renewable Generation</a:t>
            </a:r>
          </a:p>
        </p:txBody>
      </p:sp>
      <p:sp>
        <p:nvSpPr>
          <p:cNvPr id="290" name="Linie"/>
          <p:cNvSpPr/>
          <p:nvPr/>
        </p:nvSpPr>
        <p:spPr>
          <a:xfrm>
            <a:off x="267820" y="5676900"/>
            <a:ext cx="2256991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1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2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3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294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5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296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7" name="Renewable Generation…"/>
          <p:cNvSpPr/>
          <p:nvPr/>
        </p:nvSpPr>
        <p:spPr>
          <a:xfrm>
            <a:off x="692742" y="4101306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298" name="Linie"/>
          <p:cNvSpPr/>
          <p:nvPr/>
        </p:nvSpPr>
        <p:spPr>
          <a:xfrm>
            <a:off x="1972439" y="4736306"/>
            <a:ext cx="2297765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9" name="Linie"/>
          <p:cNvSpPr/>
          <p:nvPr/>
        </p:nvSpPr>
        <p:spPr>
          <a:xfrm flipH="1">
            <a:off x="1421715" y="3062438"/>
            <a:ext cx="1" cy="104294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0" name="Linie"/>
          <p:cNvSpPr/>
          <p:nvPr/>
        </p:nvSpPr>
        <p:spPr>
          <a:xfrm>
            <a:off x="251986" y="3047206"/>
            <a:ext cx="4052172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1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2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303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4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5" name="Linie"/>
          <p:cNvSpPr/>
          <p:nvPr/>
        </p:nvSpPr>
        <p:spPr>
          <a:xfrm flipV="1">
            <a:off x="265330" y="3046820"/>
            <a:ext cx="1" cy="3486921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6" name="Central Storage"/>
          <p:cNvSpPr/>
          <p:nvPr/>
        </p:nvSpPr>
        <p:spPr>
          <a:xfrm>
            <a:off x="4279900" y="592375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Central Storage</a:t>
            </a:r>
          </a:p>
        </p:txBody>
      </p:sp>
      <p:sp>
        <p:nvSpPr>
          <p:cNvPr id="307" name="Linie"/>
          <p:cNvSpPr/>
          <p:nvPr/>
        </p:nvSpPr>
        <p:spPr>
          <a:xfrm flipV="1">
            <a:off x="4914900" y="5388391"/>
            <a:ext cx="1" cy="51828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8" name="Linie"/>
          <p:cNvSpPr/>
          <p:nvPr/>
        </p:nvSpPr>
        <p:spPr>
          <a:xfrm>
            <a:off x="279870" y="6520656"/>
            <a:ext cx="3996405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311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312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313" name="Conventional Generation…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Conventional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14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315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6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7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8" name="Abgerundetes Rechteck"/>
          <p:cNvSpPr/>
          <p:nvPr/>
        </p:nvSpPr>
        <p:spPr>
          <a:xfrm>
            <a:off x="2207716" y="2193478"/>
            <a:ext cx="5563543" cy="5193606"/>
          </a:xfrm>
          <a:prstGeom prst="roundRect">
            <a:avLst>
              <a:gd name="adj" fmla="val 7918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19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0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1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2" name="Integrated Utility with Own…"/>
          <p:cNvSpPr/>
          <p:nvPr/>
        </p:nvSpPr>
        <p:spPr>
          <a:xfrm>
            <a:off x="2501955" y="773906"/>
            <a:ext cx="4975065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Utility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IPPs with Conventional Generation and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and Consumer Producers</a:t>
            </a:r>
          </a:p>
        </p:txBody>
      </p:sp>
      <p:sp>
        <p:nvSpPr>
          <p:cNvPr id="323" name="Renewable Generation…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24" name="Linie"/>
          <p:cNvSpPr/>
          <p:nvPr/>
        </p:nvSpPr>
        <p:spPr>
          <a:xfrm>
            <a:off x="255805" y="5978219"/>
            <a:ext cx="394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5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6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7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328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9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330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1" name="Renewable Generation…"/>
          <p:cNvSpPr/>
          <p:nvPr/>
        </p:nvSpPr>
        <p:spPr>
          <a:xfrm>
            <a:off x="647700" y="5348821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332" name="Linie"/>
          <p:cNvSpPr/>
          <p:nvPr/>
        </p:nvSpPr>
        <p:spPr>
          <a:xfrm>
            <a:off x="1268210" y="4736306"/>
            <a:ext cx="300199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3" name="Linie"/>
          <p:cNvSpPr/>
          <p:nvPr/>
        </p:nvSpPr>
        <p:spPr>
          <a:xfrm>
            <a:off x="251986" y="2778125"/>
            <a:ext cx="4052172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4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5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336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7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8" name="Linie"/>
          <p:cNvSpPr/>
          <p:nvPr/>
        </p:nvSpPr>
        <p:spPr>
          <a:xfrm flipV="1">
            <a:off x="253999" y="2764824"/>
            <a:ext cx="2" cy="3219434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9" name="Conventional Generation…"/>
          <p:cNvSpPr/>
          <p:nvPr/>
        </p:nvSpPr>
        <p:spPr>
          <a:xfrm>
            <a:off x="671878" y="2962195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Conventional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340" name="Linie"/>
          <p:cNvSpPr/>
          <p:nvPr/>
        </p:nvSpPr>
        <p:spPr>
          <a:xfrm>
            <a:off x="255805" y="3616019"/>
            <a:ext cx="394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1" name="Linie"/>
          <p:cNvSpPr/>
          <p:nvPr/>
        </p:nvSpPr>
        <p:spPr>
          <a:xfrm flipV="1">
            <a:off x="1282700" y="4717707"/>
            <a:ext cx="0" cy="627305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42" name="Linie"/>
          <p:cNvSpPr/>
          <p:nvPr/>
        </p:nvSpPr>
        <p:spPr>
          <a:xfrm flipH="1">
            <a:off x="1282700" y="4242530"/>
            <a:ext cx="1" cy="518282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Consumer producer"/>
          <p:cNvSpPr/>
          <p:nvPr/>
        </p:nvSpPr>
        <p:spPr>
          <a:xfrm>
            <a:off x="8520384" y="23995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 producer</a:t>
            </a:r>
          </a:p>
        </p:txBody>
      </p:sp>
      <p:sp>
        <p:nvSpPr>
          <p:cNvPr id="345" name="Transmission"/>
          <p:cNvSpPr/>
          <p:nvPr/>
        </p:nvSpPr>
        <p:spPr>
          <a:xfrm>
            <a:off x="42799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Transmission</a:t>
            </a:r>
          </a:p>
        </p:txBody>
      </p:sp>
      <p:sp>
        <p:nvSpPr>
          <p:cNvPr id="346" name="Distribution"/>
          <p:cNvSpPr/>
          <p:nvPr/>
        </p:nvSpPr>
        <p:spPr>
          <a:xfrm>
            <a:off x="6045200" y="41013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Distribution</a:t>
            </a:r>
          </a:p>
        </p:txBody>
      </p:sp>
      <p:sp>
        <p:nvSpPr>
          <p:cNvPr id="347" name="Conventional Generation…"/>
          <p:cNvSpPr/>
          <p:nvPr/>
        </p:nvSpPr>
        <p:spPr>
          <a:xfrm>
            <a:off x="2514600" y="3236912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Conventional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48" name="System control…"/>
          <p:cNvSpPr/>
          <p:nvPr/>
        </p:nvSpPr>
        <p:spPr>
          <a:xfrm>
            <a:off x="4279900" y="239950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System control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Dispatch</a:t>
            </a:r>
          </a:p>
          <a:p>
            <a:pPr marL="148166" indent="-148166" algn="l">
              <a:buSzPct val="75000"/>
              <a:buChar char="-"/>
              <a:defRPr sz="1200"/>
            </a:pPr>
            <a:r>
              <a:t>Grid stability</a:t>
            </a:r>
          </a:p>
        </p:txBody>
      </p:sp>
      <p:sp>
        <p:nvSpPr>
          <p:cNvPr id="349" name="Linie"/>
          <p:cNvSpPr/>
          <p:nvPr/>
        </p:nvSpPr>
        <p:spPr>
          <a:xfrm>
            <a:off x="7318533" y="4736306"/>
            <a:ext cx="1204367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0" name="Linie"/>
          <p:cNvSpPr/>
          <p:nvPr/>
        </p:nvSpPr>
        <p:spPr>
          <a:xfrm>
            <a:off x="5550966" y="4736306"/>
            <a:ext cx="48680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1" name="Linie"/>
          <p:cNvSpPr/>
          <p:nvPr/>
        </p:nvSpPr>
        <p:spPr>
          <a:xfrm flipV="1">
            <a:off x="3779876" y="4771380"/>
            <a:ext cx="475732" cy="82932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2" name="Abgerundetes Rechteck"/>
          <p:cNvSpPr/>
          <p:nvPr/>
        </p:nvSpPr>
        <p:spPr>
          <a:xfrm>
            <a:off x="2207716" y="2193478"/>
            <a:ext cx="5563543" cy="5193606"/>
          </a:xfrm>
          <a:prstGeom prst="roundRect">
            <a:avLst>
              <a:gd name="adj" fmla="val 7918"/>
            </a:avLst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3" name="Linie"/>
          <p:cNvSpPr/>
          <p:nvPr/>
        </p:nvSpPr>
        <p:spPr>
          <a:xfrm flipH="1">
            <a:off x="3763591" y="3037271"/>
            <a:ext cx="508727" cy="78202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4" name="Linie"/>
          <p:cNvSpPr/>
          <p:nvPr/>
        </p:nvSpPr>
        <p:spPr>
          <a:xfrm>
            <a:off x="5555245" y="3062682"/>
            <a:ext cx="1196507" cy="1051995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5" name="Linie"/>
          <p:cNvSpPr/>
          <p:nvPr/>
        </p:nvSpPr>
        <p:spPr>
          <a:xfrm>
            <a:off x="4914900" y="3686942"/>
            <a:ext cx="0" cy="457303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6" name="Integrated Utility with Own…"/>
          <p:cNvSpPr/>
          <p:nvPr/>
        </p:nvSpPr>
        <p:spPr>
          <a:xfrm>
            <a:off x="2501955" y="773906"/>
            <a:ext cx="4975065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Integrated Utility with Own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 Renewables and Central Storage 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plus IPPs with Conventional Generation and Renewables</a:t>
            </a:r>
          </a:p>
          <a:p>
            <a:pPr>
              <a:defRPr b="1"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and Consumer Producers</a:t>
            </a:r>
          </a:p>
        </p:txBody>
      </p:sp>
      <p:sp>
        <p:nvSpPr>
          <p:cNvPr id="357" name="Renewable Generation…"/>
          <p:cNvSpPr/>
          <p:nvPr/>
        </p:nvSpPr>
        <p:spPr>
          <a:xfrm>
            <a:off x="2514600" y="4965700"/>
            <a:ext cx="1270000" cy="1270000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58" name="Linie"/>
          <p:cNvSpPr/>
          <p:nvPr/>
        </p:nvSpPr>
        <p:spPr>
          <a:xfrm>
            <a:off x="255805" y="5940119"/>
            <a:ext cx="394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59" name="Linie"/>
          <p:cNvSpPr/>
          <p:nvPr/>
        </p:nvSpPr>
        <p:spPr>
          <a:xfrm>
            <a:off x="3780346" y="3884345"/>
            <a:ext cx="496760" cy="77253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0" name="Linie"/>
          <p:cNvSpPr/>
          <p:nvPr/>
        </p:nvSpPr>
        <p:spPr>
          <a:xfrm>
            <a:off x="2390852" y="8051006"/>
            <a:ext cx="1204368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1" name="Power flow"/>
          <p:cNvSpPr/>
          <p:nvPr/>
        </p:nvSpPr>
        <p:spPr>
          <a:xfrm>
            <a:off x="3715407" y="7892256"/>
            <a:ext cx="105278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Power flow</a:t>
            </a:r>
          </a:p>
        </p:txBody>
      </p:sp>
      <p:sp>
        <p:nvSpPr>
          <p:cNvPr id="362" name="Linie"/>
          <p:cNvSpPr/>
          <p:nvPr/>
        </p:nvSpPr>
        <p:spPr>
          <a:xfrm>
            <a:off x="2425649" y="8424093"/>
            <a:ext cx="1052786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3" name="Control flow"/>
          <p:cNvSpPr/>
          <p:nvPr/>
        </p:nvSpPr>
        <p:spPr>
          <a:xfrm>
            <a:off x="3666182" y="8265343"/>
            <a:ext cx="1151236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Control flow</a:t>
            </a:r>
          </a:p>
        </p:txBody>
      </p:sp>
      <p:sp>
        <p:nvSpPr>
          <p:cNvPr id="364" name="Rechteck"/>
          <p:cNvSpPr/>
          <p:nvPr/>
        </p:nvSpPr>
        <p:spPr>
          <a:xfrm>
            <a:off x="2317041" y="7746206"/>
            <a:ext cx="2592339" cy="939801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5" name="Renewable Generation…"/>
          <p:cNvSpPr/>
          <p:nvPr/>
        </p:nvSpPr>
        <p:spPr>
          <a:xfrm>
            <a:off x="647700" y="5348821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Renewable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366" name="Linie"/>
          <p:cNvSpPr/>
          <p:nvPr/>
        </p:nvSpPr>
        <p:spPr>
          <a:xfrm>
            <a:off x="1268210" y="4736306"/>
            <a:ext cx="3001994" cy="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7" name="Linie"/>
          <p:cNvSpPr/>
          <p:nvPr/>
        </p:nvSpPr>
        <p:spPr>
          <a:xfrm>
            <a:off x="251986" y="2778125"/>
            <a:ext cx="4052172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8" name="Linie"/>
          <p:cNvSpPr/>
          <p:nvPr/>
        </p:nvSpPr>
        <p:spPr>
          <a:xfrm flipH="1">
            <a:off x="7333285" y="3428640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69" name="Consumer"/>
          <p:cNvSpPr/>
          <p:nvPr/>
        </p:nvSpPr>
        <p:spPr>
          <a:xfrm>
            <a:off x="8509536" y="4101306"/>
            <a:ext cx="1270001" cy="1270001"/>
          </a:xfrm>
          <a:prstGeom prst="roundRect">
            <a:avLst>
              <a:gd name="adj" fmla="val 19436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Consumer</a:t>
            </a:r>
          </a:p>
        </p:txBody>
      </p:sp>
      <p:sp>
        <p:nvSpPr>
          <p:cNvPr id="370" name="Linie"/>
          <p:cNvSpPr/>
          <p:nvPr/>
        </p:nvSpPr>
        <p:spPr>
          <a:xfrm flipV="1">
            <a:off x="7340983" y="3079638"/>
            <a:ext cx="1181917" cy="1181917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1" name="Linie"/>
          <p:cNvSpPr/>
          <p:nvPr/>
        </p:nvSpPr>
        <p:spPr>
          <a:xfrm>
            <a:off x="5552220" y="3073513"/>
            <a:ext cx="30019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2" name="Linie"/>
          <p:cNvSpPr/>
          <p:nvPr/>
        </p:nvSpPr>
        <p:spPr>
          <a:xfrm flipV="1">
            <a:off x="253999" y="2764824"/>
            <a:ext cx="2" cy="4050914"/>
          </a:xfrm>
          <a:prstGeom prst="line">
            <a:avLst/>
          </a:prstGeom>
          <a:ln w="254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3" name="Central Storage…"/>
          <p:cNvSpPr/>
          <p:nvPr/>
        </p:nvSpPr>
        <p:spPr>
          <a:xfrm>
            <a:off x="4279900" y="5923756"/>
            <a:ext cx="1270000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Central Storage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(Integrated Utility)</a:t>
            </a:r>
          </a:p>
        </p:txBody>
      </p:sp>
      <p:sp>
        <p:nvSpPr>
          <p:cNvPr id="374" name="Linie"/>
          <p:cNvSpPr/>
          <p:nvPr/>
        </p:nvSpPr>
        <p:spPr>
          <a:xfrm flipV="1">
            <a:off x="4914900" y="5388391"/>
            <a:ext cx="1" cy="518281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5" name="Linie"/>
          <p:cNvSpPr/>
          <p:nvPr/>
        </p:nvSpPr>
        <p:spPr>
          <a:xfrm>
            <a:off x="279870" y="6792477"/>
            <a:ext cx="3996405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6" name="Conventional Generation…"/>
          <p:cNvSpPr/>
          <p:nvPr/>
        </p:nvSpPr>
        <p:spPr>
          <a:xfrm>
            <a:off x="671878" y="2962195"/>
            <a:ext cx="1270001" cy="1270001"/>
          </a:xfrm>
          <a:prstGeom prst="roundRect">
            <a:avLst>
              <a:gd name="adj" fmla="val 15000"/>
            </a:avLst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Conventional Generation</a:t>
            </a:r>
          </a:p>
          <a:p>
            <a:pPr>
              <a:defRPr b="1" sz="1200">
                <a:latin typeface="Helvetica"/>
                <a:ea typeface="Helvetica"/>
                <a:cs typeface="Helvetica"/>
                <a:sym typeface="Helvetica"/>
              </a:defRPr>
            </a:pPr>
            <a:r>
              <a:t>(IPPs)</a:t>
            </a:r>
          </a:p>
        </p:txBody>
      </p:sp>
      <p:sp>
        <p:nvSpPr>
          <p:cNvPr id="377" name="Linie"/>
          <p:cNvSpPr/>
          <p:nvPr/>
        </p:nvSpPr>
        <p:spPr>
          <a:xfrm>
            <a:off x="255805" y="3616019"/>
            <a:ext cx="394294" cy="1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8" name="Linie"/>
          <p:cNvSpPr/>
          <p:nvPr/>
        </p:nvSpPr>
        <p:spPr>
          <a:xfrm flipV="1">
            <a:off x="1282700" y="4717707"/>
            <a:ext cx="0" cy="627305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9" name="Linie"/>
          <p:cNvSpPr/>
          <p:nvPr/>
        </p:nvSpPr>
        <p:spPr>
          <a:xfrm flipH="1">
            <a:off x="1282700" y="4242530"/>
            <a:ext cx="1" cy="518282"/>
          </a:xfrm>
          <a:prstGeom prst="line">
            <a:avLst/>
          </a:prstGeom>
          <a:ln w="635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